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2"/>
  </p:notesMasterIdLst>
  <p:sldIdLst>
    <p:sldId id="275" r:id="rId5"/>
    <p:sldId id="271" r:id="rId6"/>
    <p:sldId id="277" r:id="rId7"/>
    <p:sldId id="274" r:id="rId8"/>
    <p:sldId id="278" r:id="rId9"/>
    <p:sldId id="279" r:id="rId10"/>
    <p:sldId id="267" r:id="rId11"/>
    <p:sldId id="281" r:id="rId12"/>
    <p:sldId id="282" r:id="rId13"/>
    <p:sldId id="289" r:id="rId14"/>
    <p:sldId id="284" r:id="rId15"/>
    <p:sldId id="288" r:id="rId16"/>
    <p:sldId id="291" r:id="rId17"/>
    <p:sldId id="292" r:id="rId18"/>
    <p:sldId id="286" r:id="rId19"/>
    <p:sldId id="261" r:id="rId20"/>
    <p:sldId id="287" r:id="rId21"/>
  </p:sldIdLst>
  <p:sldSz cx="9144000" cy="5143500" type="screen16x9"/>
  <p:notesSz cx="6858000" cy="9144000"/>
  <p:defaultTextStyle>
    <a:defPPr>
      <a:defRPr lang="zh-CN"/>
    </a:defPPr>
    <a:lvl1pPr marL="0" algn="l" defTabSz="914207" rtl="0" eaLnBrk="1" latinLnBrk="0" hangingPunct="1">
      <a:defRPr sz="1800" kern="1200">
        <a:solidFill>
          <a:schemeClr val="tx1"/>
        </a:solidFill>
        <a:latin typeface="+mn-lt"/>
        <a:ea typeface="+mn-ea"/>
        <a:cs typeface="+mn-cs"/>
      </a:defRPr>
    </a:lvl1pPr>
    <a:lvl2pPr marL="457103" algn="l" defTabSz="914207" rtl="0" eaLnBrk="1" latinLnBrk="0" hangingPunct="1">
      <a:defRPr sz="1800" kern="1200">
        <a:solidFill>
          <a:schemeClr val="tx1"/>
        </a:solidFill>
        <a:latin typeface="+mn-lt"/>
        <a:ea typeface="+mn-ea"/>
        <a:cs typeface="+mn-cs"/>
      </a:defRPr>
    </a:lvl2pPr>
    <a:lvl3pPr marL="914207" algn="l" defTabSz="914207" rtl="0" eaLnBrk="1" latinLnBrk="0" hangingPunct="1">
      <a:defRPr sz="1800" kern="1200">
        <a:solidFill>
          <a:schemeClr val="tx1"/>
        </a:solidFill>
        <a:latin typeface="+mn-lt"/>
        <a:ea typeface="+mn-ea"/>
        <a:cs typeface="+mn-cs"/>
      </a:defRPr>
    </a:lvl3pPr>
    <a:lvl4pPr marL="1371308" algn="l" defTabSz="914207" rtl="0" eaLnBrk="1" latinLnBrk="0" hangingPunct="1">
      <a:defRPr sz="1800" kern="1200">
        <a:solidFill>
          <a:schemeClr val="tx1"/>
        </a:solidFill>
        <a:latin typeface="+mn-lt"/>
        <a:ea typeface="+mn-ea"/>
        <a:cs typeface="+mn-cs"/>
      </a:defRPr>
    </a:lvl4pPr>
    <a:lvl5pPr marL="1828409" algn="l" defTabSz="914207" rtl="0" eaLnBrk="1" latinLnBrk="0" hangingPunct="1">
      <a:defRPr sz="1800" kern="1200">
        <a:solidFill>
          <a:schemeClr val="tx1"/>
        </a:solidFill>
        <a:latin typeface="+mn-lt"/>
        <a:ea typeface="+mn-ea"/>
        <a:cs typeface="+mn-cs"/>
      </a:defRPr>
    </a:lvl5pPr>
    <a:lvl6pPr marL="2285512" algn="l" defTabSz="914207" rtl="0" eaLnBrk="1" latinLnBrk="0" hangingPunct="1">
      <a:defRPr sz="1800" kern="1200">
        <a:solidFill>
          <a:schemeClr val="tx1"/>
        </a:solidFill>
        <a:latin typeface="+mn-lt"/>
        <a:ea typeface="+mn-ea"/>
        <a:cs typeface="+mn-cs"/>
      </a:defRPr>
    </a:lvl6pPr>
    <a:lvl7pPr marL="2742614" algn="l" defTabSz="914207" rtl="0" eaLnBrk="1" latinLnBrk="0" hangingPunct="1">
      <a:defRPr sz="1800" kern="1200">
        <a:solidFill>
          <a:schemeClr val="tx1"/>
        </a:solidFill>
        <a:latin typeface="+mn-lt"/>
        <a:ea typeface="+mn-ea"/>
        <a:cs typeface="+mn-cs"/>
      </a:defRPr>
    </a:lvl7pPr>
    <a:lvl8pPr marL="3199716" algn="l" defTabSz="914207" rtl="0" eaLnBrk="1" latinLnBrk="0" hangingPunct="1">
      <a:defRPr sz="1800" kern="1200">
        <a:solidFill>
          <a:schemeClr val="tx1"/>
        </a:solidFill>
        <a:latin typeface="+mn-lt"/>
        <a:ea typeface="+mn-ea"/>
        <a:cs typeface="+mn-cs"/>
      </a:defRPr>
    </a:lvl8pPr>
    <a:lvl9pPr marL="3656819" algn="l" defTabSz="91420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395"/>
    <a:srgbClr val="FFFFFF"/>
    <a:srgbClr val="183495"/>
    <a:srgbClr val="2B99E4"/>
    <a:srgbClr val="16407A"/>
    <a:srgbClr val="E1E1E1"/>
    <a:srgbClr val="EAEAEA"/>
    <a:srgbClr val="000000"/>
    <a:srgbClr val="3C4966"/>
    <a:srgbClr val="285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4" autoAdjust="0"/>
  </p:normalViewPr>
  <p:slideViewPr>
    <p:cSldViewPr>
      <p:cViewPr>
        <p:scale>
          <a:sx n="100" d="100"/>
          <a:sy n="100" d="100"/>
        </p:scale>
        <p:origin x="-1340" y="-744"/>
      </p:cViewPr>
      <p:guideLst>
        <p:guide orient="horz" pos="162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CF1B76-0804-4166-A557-ACB248D3C97C}" type="datetimeFigureOut">
              <a:rPr lang="zh-CN" altLang="en-US" smtClean="0"/>
              <a:t>2022/5/11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C1D61-2D1F-43E1-978B-64CD2F42C15E}" type="slidenum">
              <a:rPr lang="zh-CN" altLang="en-US" smtClean="0"/>
              <a:t>‹#›</a:t>
            </a:fld>
            <a:endParaRPr lang="zh-CN" altLang="en-US"/>
          </a:p>
        </p:txBody>
      </p:sp>
    </p:spTree>
    <p:extLst>
      <p:ext uri="{BB962C8B-B14F-4D97-AF65-F5344CB8AC3E}">
        <p14:creationId xmlns:p14="http://schemas.microsoft.com/office/powerpoint/2010/main" val="1578533483"/>
      </p:ext>
    </p:extLst>
  </p:cSld>
  <p:clrMap bg1="lt1" tx1="dk1" bg2="lt2" tx2="dk2" accent1="accent1" accent2="accent2" accent3="accent3" accent4="accent4" accent5="accent5" accent6="accent6" hlink="hlink" folHlink="folHlink"/>
  <p:notesStyle>
    <a:lvl1pPr marL="0" algn="l" defTabSz="914207" rtl="0" eaLnBrk="1" latinLnBrk="0" hangingPunct="1">
      <a:defRPr sz="1200" kern="1200">
        <a:solidFill>
          <a:schemeClr val="tx1"/>
        </a:solidFill>
        <a:latin typeface="+mn-lt"/>
        <a:ea typeface="+mn-ea"/>
        <a:cs typeface="+mn-cs"/>
      </a:defRPr>
    </a:lvl1pPr>
    <a:lvl2pPr marL="457103" algn="l" defTabSz="914207" rtl="0" eaLnBrk="1" latinLnBrk="0" hangingPunct="1">
      <a:defRPr sz="1200" kern="1200">
        <a:solidFill>
          <a:schemeClr val="tx1"/>
        </a:solidFill>
        <a:latin typeface="+mn-lt"/>
        <a:ea typeface="+mn-ea"/>
        <a:cs typeface="+mn-cs"/>
      </a:defRPr>
    </a:lvl2pPr>
    <a:lvl3pPr marL="914207" algn="l" defTabSz="914207" rtl="0" eaLnBrk="1" latinLnBrk="0" hangingPunct="1">
      <a:defRPr sz="1200" kern="1200">
        <a:solidFill>
          <a:schemeClr val="tx1"/>
        </a:solidFill>
        <a:latin typeface="+mn-lt"/>
        <a:ea typeface="+mn-ea"/>
        <a:cs typeface="+mn-cs"/>
      </a:defRPr>
    </a:lvl3pPr>
    <a:lvl4pPr marL="1371308" algn="l" defTabSz="914207" rtl="0" eaLnBrk="1" latinLnBrk="0" hangingPunct="1">
      <a:defRPr sz="1200" kern="1200">
        <a:solidFill>
          <a:schemeClr val="tx1"/>
        </a:solidFill>
        <a:latin typeface="+mn-lt"/>
        <a:ea typeface="+mn-ea"/>
        <a:cs typeface="+mn-cs"/>
      </a:defRPr>
    </a:lvl4pPr>
    <a:lvl5pPr marL="1828409" algn="l" defTabSz="914207" rtl="0" eaLnBrk="1" latinLnBrk="0" hangingPunct="1">
      <a:defRPr sz="1200" kern="1200">
        <a:solidFill>
          <a:schemeClr val="tx1"/>
        </a:solidFill>
        <a:latin typeface="+mn-lt"/>
        <a:ea typeface="+mn-ea"/>
        <a:cs typeface="+mn-cs"/>
      </a:defRPr>
    </a:lvl5pPr>
    <a:lvl6pPr marL="2285512" algn="l" defTabSz="914207" rtl="0" eaLnBrk="1" latinLnBrk="0" hangingPunct="1">
      <a:defRPr sz="1200" kern="1200">
        <a:solidFill>
          <a:schemeClr val="tx1"/>
        </a:solidFill>
        <a:latin typeface="+mn-lt"/>
        <a:ea typeface="+mn-ea"/>
        <a:cs typeface="+mn-cs"/>
      </a:defRPr>
    </a:lvl6pPr>
    <a:lvl7pPr marL="2742614" algn="l" defTabSz="914207" rtl="0" eaLnBrk="1" latinLnBrk="0" hangingPunct="1">
      <a:defRPr sz="1200" kern="1200">
        <a:solidFill>
          <a:schemeClr val="tx1"/>
        </a:solidFill>
        <a:latin typeface="+mn-lt"/>
        <a:ea typeface="+mn-ea"/>
        <a:cs typeface="+mn-cs"/>
      </a:defRPr>
    </a:lvl7pPr>
    <a:lvl8pPr marL="3199716" algn="l" defTabSz="914207" rtl="0" eaLnBrk="1" latinLnBrk="0" hangingPunct="1">
      <a:defRPr sz="1200" kern="1200">
        <a:solidFill>
          <a:schemeClr val="tx1"/>
        </a:solidFill>
        <a:latin typeface="+mn-lt"/>
        <a:ea typeface="+mn-ea"/>
        <a:cs typeface="+mn-cs"/>
      </a:defRPr>
    </a:lvl8pPr>
    <a:lvl9pPr marL="3656819" algn="l" defTabSz="9142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AC1D61-2D1F-43E1-978B-64CD2F42C15E}" type="slidenum">
              <a:rPr lang="zh-CN" altLang="en-US" smtClean="0"/>
              <a:t>1</a:t>
            </a:fld>
            <a:endParaRPr lang="zh-CN" altLang="en-US"/>
          </a:p>
        </p:txBody>
      </p:sp>
    </p:spTree>
    <p:extLst>
      <p:ext uri="{BB962C8B-B14F-4D97-AF65-F5344CB8AC3E}">
        <p14:creationId xmlns:p14="http://schemas.microsoft.com/office/powerpoint/2010/main" val="172095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AC1D61-2D1F-43E1-978B-64CD2F42C15E}" type="slidenum">
              <a:rPr lang="zh-CN" altLang="en-US" smtClean="0"/>
              <a:t>2</a:t>
            </a:fld>
            <a:endParaRPr lang="zh-CN" altLang="en-US"/>
          </a:p>
        </p:txBody>
      </p:sp>
    </p:spTree>
    <p:extLst>
      <p:ext uri="{BB962C8B-B14F-4D97-AF65-F5344CB8AC3E}">
        <p14:creationId xmlns:p14="http://schemas.microsoft.com/office/powerpoint/2010/main" val="1134471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AC1D61-2D1F-43E1-978B-64CD2F42C15E}" type="slidenum">
              <a:rPr lang="zh-CN" altLang="en-US" smtClean="0"/>
              <a:t>3</a:t>
            </a:fld>
            <a:endParaRPr lang="zh-CN" altLang="en-US"/>
          </a:p>
        </p:txBody>
      </p:sp>
    </p:spTree>
    <p:extLst>
      <p:ext uri="{BB962C8B-B14F-4D97-AF65-F5344CB8AC3E}">
        <p14:creationId xmlns:p14="http://schemas.microsoft.com/office/powerpoint/2010/main" val="113447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AC1D61-2D1F-43E1-978B-64CD2F42C15E}" type="slidenum">
              <a:rPr lang="zh-CN" altLang="en-US" smtClean="0"/>
              <a:t>4</a:t>
            </a:fld>
            <a:endParaRPr lang="zh-CN" altLang="en-US"/>
          </a:p>
        </p:txBody>
      </p:sp>
    </p:spTree>
    <p:extLst>
      <p:ext uri="{BB962C8B-B14F-4D97-AF65-F5344CB8AC3E}">
        <p14:creationId xmlns:p14="http://schemas.microsoft.com/office/powerpoint/2010/main" val="113447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AC1D61-2D1F-43E1-978B-64CD2F42C15E}" type="slidenum">
              <a:rPr lang="zh-CN" altLang="en-US" smtClean="0"/>
              <a:t>5</a:t>
            </a:fld>
            <a:endParaRPr lang="zh-CN" altLang="en-US"/>
          </a:p>
        </p:txBody>
      </p:sp>
    </p:spTree>
    <p:extLst>
      <p:ext uri="{BB962C8B-B14F-4D97-AF65-F5344CB8AC3E}">
        <p14:creationId xmlns:p14="http://schemas.microsoft.com/office/powerpoint/2010/main" val="113447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AC1D61-2D1F-43E1-978B-64CD2F42C15E}" type="slidenum">
              <a:rPr lang="zh-CN" altLang="en-US" smtClean="0"/>
              <a:t>6</a:t>
            </a:fld>
            <a:endParaRPr lang="zh-CN" altLang="en-US"/>
          </a:p>
        </p:txBody>
      </p:sp>
    </p:spTree>
    <p:extLst>
      <p:ext uri="{BB962C8B-B14F-4D97-AF65-F5344CB8AC3E}">
        <p14:creationId xmlns:p14="http://schemas.microsoft.com/office/powerpoint/2010/main" val="1134471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AC1D61-2D1F-43E1-978B-64CD2F42C15E}" type="slidenum">
              <a:rPr lang="zh-CN" altLang="en-US" smtClean="0"/>
              <a:t>11</a:t>
            </a:fld>
            <a:endParaRPr lang="zh-CN" altLang="en-US"/>
          </a:p>
        </p:txBody>
      </p:sp>
    </p:spTree>
    <p:extLst>
      <p:ext uri="{BB962C8B-B14F-4D97-AF65-F5344CB8AC3E}">
        <p14:creationId xmlns:p14="http://schemas.microsoft.com/office/powerpoint/2010/main" val="356392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AC1D61-2D1F-43E1-978B-64CD2F42C15E}" type="slidenum">
              <a:rPr lang="zh-CN" altLang="en-US" smtClean="0"/>
              <a:t>15</a:t>
            </a:fld>
            <a:endParaRPr lang="zh-CN" altLang="en-US"/>
          </a:p>
        </p:txBody>
      </p:sp>
    </p:spTree>
    <p:extLst>
      <p:ext uri="{BB962C8B-B14F-4D97-AF65-F5344CB8AC3E}">
        <p14:creationId xmlns:p14="http://schemas.microsoft.com/office/powerpoint/2010/main" val="113447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4"/>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03" indent="0" algn="ctr">
              <a:buNone/>
              <a:defRPr>
                <a:solidFill>
                  <a:schemeClr val="tx1">
                    <a:tint val="75000"/>
                  </a:schemeClr>
                </a:solidFill>
              </a:defRPr>
            </a:lvl2pPr>
            <a:lvl3pPr marL="914207" indent="0" algn="ctr">
              <a:buNone/>
              <a:defRPr>
                <a:solidFill>
                  <a:schemeClr val="tx1">
                    <a:tint val="75000"/>
                  </a:schemeClr>
                </a:solidFill>
              </a:defRPr>
            </a:lvl3pPr>
            <a:lvl4pPr marL="1371308" indent="0" algn="ctr">
              <a:buNone/>
              <a:defRPr>
                <a:solidFill>
                  <a:schemeClr val="tx1">
                    <a:tint val="75000"/>
                  </a:schemeClr>
                </a:solidFill>
              </a:defRPr>
            </a:lvl4pPr>
            <a:lvl5pPr marL="1828409" indent="0" algn="ctr">
              <a:buNone/>
              <a:defRPr>
                <a:solidFill>
                  <a:schemeClr val="tx1">
                    <a:tint val="75000"/>
                  </a:schemeClr>
                </a:solidFill>
              </a:defRPr>
            </a:lvl5pPr>
            <a:lvl6pPr marL="2285512" indent="0" algn="ctr">
              <a:buNone/>
              <a:defRPr>
                <a:solidFill>
                  <a:schemeClr val="tx1">
                    <a:tint val="75000"/>
                  </a:schemeClr>
                </a:solidFill>
              </a:defRPr>
            </a:lvl6pPr>
            <a:lvl7pPr marL="2742614" indent="0" algn="ctr">
              <a:buNone/>
              <a:defRPr>
                <a:solidFill>
                  <a:schemeClr val="tx1">
                    <a:tint val="75000"/>
                  </a:schemeClr>
                </a:solidFill>
              </a:defRPr>
            </a:lvl7pPr>
            <a:lvl8pPr marL="3199716" indent="0" algn="ctr">
              <a:buNone/>
              <a:defRPr>
                <a:solidFill>
                  <a:schemeClr val="tx1">
                    <a:tint val="75000"/>
                  </a:schemeClr>
                </a:solidFill>
              </a:defRPr>
            </a:lvl8pPr>
            <a:lvl9pPr marL="365681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2784988-3C27-432C-B2CC-E2DFFCC96EE5}" type="datetimeFigureOut">
              <a:rPr lang="zh-CN" altLang="en-US" smtClean="0"/>
              <a:t>2022/5/11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668D75-8F5F-4EF6-A06D-BD4259659196}" type="slidenum">
              <a:rPr lang="zh-CN" altLang="en-US" smtClean="0"/>
              <a:t>‹#›</a:t>
            </a:fld>
            <a:endParaRPr lang="zh-CN" altLang="en-US"/>
          </a:p>
        </p:txBody>
      </p:sp>
    </p:spTree>
    <p:extLst>
      <p:ext uri="{BB962C8B-B14F-4D97-AF65-F5344CB8AC3E}">
        <p14:creationId xmlns:p14="http://schemas.microsoft.com/office/powerpoint/2010/main" val="92457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2784988-3C27-432C-B2CC-E2DFFCC96EE5}" type="datetimeFigureOut">
              <a:rPr lang="zh-CN" altLang="en-US" smtClean="0"/>
              <a:t>2022/5/11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668D75-8F5F-4EF6-A06D-BD4259659196}" type="slidenum">
              <a:rPr lang="zh-CN" altLang="en-US" smtClean="0"/>
              <a:t>‹#›</a:t>
            </a:fld>
            <a:endParaRPr lang="zh-CN" altLang="en-US"/>
          </a:p>
        </p:txBody>
      </p:sp>
    </p:spTree>
    <p:extLst>
      <p:ext uri="{BB962C8B-B14F-4D97-AF65-F5344CB8AC3E}">
        <p14:creationId xmlns:p14="http://schemas.microsoft.com/office/powerpoint/2010/main" val="28597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3"/>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3"/>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2784988-3C27-432C-B2CC-E2DFFCC96EE5}" type="datetimeFigureOut">
              <a:rPr lang="zh-CN" altLang="en-US" smtClean="0"/>
              <a:t>2022/5/11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668D75-8F5F-4EF6-A06D-BD4259659196}" type="slidenum">
              <a:rPr lang="zh-CN" altLang="en-US" smtClean="0"/>
              <a:t>‹#›</a:t>
            </a:fld>
            <a:endParaRPr lang="zh-CN" altLang="en-US"/>
          </a:p>
        </p:txBody>
      </p:sp>
    </p:spTree>
    <p:extLst>
      <p:ext uri="{BB962C8B-B14F-4D97-AF65-F5344CB8AC3E}">
        <p14:creationId xmlns:p14="http://schemas.microsoft.com/office/powerpoint/2010/main" val="2182863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7"/>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67" indent="0" algn="ctr">
              <a:buNone/>
              <a:defRPr>
                <a:solidFill>
                  <a:schemeClr val="tx1">
                    <a:tint val="75000"/>
                  </a:schemeClr>
                </a:solidFill>
              </a:defRPr>
            </a:lvl2pPr>
            <a:lvl3pPr marL="914138" indent="0" algn="ctr">
              <a:buNone/>
              <a:defRPr>
                <a:solidFill>
                  <a:schemeClr val="tx1">
                    <a:tint val="75000"/>
                  </a:schemeClr>
                </a:solidFill>
              </a:defRPr>
            </a:lvl3pPr>
            <a:lvl4pPr marL="1371206" indent="0" algn="ctr">
              <a:buNone/>
              <a:defRPr>
                <a:solidFill>
                  <a:schemeClr val="tx1">
                    <a:tint val="75000"/>
                  </a:schemeClr>
                </a:solidFill>
              </a:defRPr>
            </a:lvl4pPr>
            <a:lvl5pPr marL="1828274" indent="0" algn="ctr">
              <a:buNone/>
              <a:defRPr>
                <a:solidFill>
                  <a:schemeClr val="tx1">
                    <a:tint val="75000"/>
                  </a:schemeClr>
                </a:solidFill>
              </a:defRPr>
            </a:lvl5pPr>
            <a:lvl6pPr marL="2285341" indent="0" algn="ctr">
              <a:buNone/>
              <a:defRPr>
                <a:solidFill>
                  <a:schemeClr val="tx1">
                    <a:tint val="75000"/>
                  </a:schemeClr>
                </a:solidFill>
              </a:defRPr>
            </a:lvl6pPr>
            <a:lvl7pPr marL="2742407" indent="0" algn="ctr">
              <a:buNone/>
              <a:defRPr>
                <a:solidFill>
                  <a:schemeClr val="tx1">
                    <a:tint val="75000"/>
                  </a:schemeClr>
                </a:solidFill>
              </a:defRPr>
            </a:lvl7pPr>
            <a:lvl8pPr marL="3199476" indent="0" algn="ctr">
              <a:buNone/>
              <a:defRPr>
                <a:solidFill>
                  <a:schemeClr val="tx1">
                    <a:tint val="75000"/>
                  </a:schemeClr>
                </a:solidFill>
              </a:defRPr>
            </a:lvl8pPr>
            <a:lvl9pPr marL="365654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357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2933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67" indent="0">
              <a:buNone/>
              <a:defRPr sz="1800">
                <a:solidFill>
                  <a:schemeClr val="tx1">
                    <a:tint val="75000"/>
                  </a:schemeClr>
                </a:solidFill>
              </a:defRPr>
            </a:lvl2pPr>
            <a:lvl3pPr marL="914138" indent="0">
              <a:buNone/>
              <a:defRPr sz="1600">
                <a:solidFill>
                  <a:schemeClr val="tx1">
                    <a:tint val="75000"/>
                  </a:schemeClr>
                </a:solidFill>
              </a:defRPr>
            </a:lvl3pPr>
            <a:lvl4pPr marL="1371206" indent="0">
              <a:buNone/>
              <a:defRPr sz="1400">
                <a:solidFill>
                  <a:schemeClr val="tx1">
                    <a:tint val="75000"/>
                  </a:schemeClr>
                </a:solidFill>
              </a:defRPr>
            </a:lvl4pPr>
            <a:lvl5pPr marL="1828274" indent="0">
              <a:buNone/>
              <a:defRPr sz="1400">
                <a:solidFill>
                  <a:schemeClr val="tx1">
                    <a:tint val="75000"/>
                  </a:schemeClr>
                </a:solidFill>
              </a:defRPr>
            </a:lvl5pPr>
            <a:lvl6pPr marL="2285341" indent="0">
              <a:buNone/>
              <a:defRPr sz="1400">
                <a:solidFill>
                  <a:schemeClr val="tx1">
                    <a:tint val="75000"/>
                  </a:schemeClr>
                </a:solidFill>
              </a:defRPr>
            </a:lvl6pPr>
            <a:lvl7pPr marL="2742407" indent="0">
              <a:buNone/>
              <a:defRPr sz="1400">
                <a:solidFill>
                  <a:schemeClr val="tx1">
                    <a:tint val="75000"/>
                  </a:schemeClr>
                </a:solidFill>
              </a:defRPr>
            </a:lvl7pPr>
            <a:lvl8pPr marL="3199476" indent="0">
              <a:buNone/>
              <a:defRPr sz="1400">
                <a:solidFill>
                  <a:schemeClr val="tx1">
                    <a:tint val="75000"/>
                  </a:schemeClr>
                </a:solidFill>
              </a:defRPr>
            </a:lvl8pPr>
            <a:lvl9pPr marL="3656545"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5379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7838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067" indent="0">
              <a:buNone/>
              <a:defRPr sz="2000" b="1"/>
            </a:lvl2pPr>
            <a:lvl3pPr marL="914138" indent="0">
              <a:buNone/>
              <a:defRPr sz="1800" b="1"/>
            </a:lvl3pPr>
            <a:lvl4pPr marL="1371206" indent="0">
              <a:buNone/>
              <a:defRPr sz="1600" b="1"/>
            </a:lvl4pPr>
            <a:lvl5pPr marL="1828274" indent="0">
              <a:buNone/>
              <a:defRPr sz="1600" b="1"/>
            </a:lvl5pPr>
            <a:lvl6pPr marL="2285341" indent="0">
              <a:buNone/>
              <a:defRPr sz="1600" b="1"/>
            </a:lvl6pPr>
            <a:lvl7pPr marL="2742407" indent="0">
              <a:buNone/>
              <a:defRPr sz="1600" b="1"/>
            </a:lvl7pPr>
            <a:lvl8pPr marL="3199476" indent="0">
              <a:buNone/>
              <a:defRPr sz="1600" b="1"/>
            </a:lvl8pPr>
            <a:lvl9pPr marL="3656545"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067" indent="0">
              <a:buNone/>
              <a:defRPr sz="2000" b="1"/>
            </a:lvl2pPr>
            <a:lvl3pPr marL="914138" indent="0">
              <a:buNone/>
              <a:defRPr sz="1800" b="1"/>
            </a:lvl3pPr>
            <a:lvl4pPr marL="1371206" indent="0">
              <a:buNone/>
              <a:defRPr sz="1600" b="1"/>
            </a:lvl4pPr>
            <a:lvl5pPr marL="1828274" indent="0">
              <a:buNone/>
              <a:defRPr sz="1600" b="1"/>
            </a:lvl5pPr>
            <a:lvl6pPr marL="2285341" indent="0">
              <a:buNone/>
              <a:defRPr sz="1600" b="1"/>
            </a:lvl6pPr>
            <a:lvl7pPr marL="2742407" indent="0">
              <a:buNone/>
              <a:defRPr sz="1600" b="1"/>
            </a:lvl7pPr>
            <a:lvl8pPr marL="3199476" indent="0">
              <a:buNone/>
              <a:defRPr sz="1600" b="1"/>
            </a:lvl8pPr>
            <a:lvl9pPr marL="3656545"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459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7191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918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3"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5" y="1076328"/>
            <a:ext cx="3008313" cy="3518297"/>
          </a:xfrm>
        </p:spPr>
        <p:txBody>
          <a:bodyPr/>
          <a:lstStyle>
            <a:lvl1pPr marL="0" indent="0">
              <a:buNone/>
              <a:defRPr sz="1400"/>
            </a:lvl1pPr>
            <a:lvl2pPr marL="457067" indent="0">
              <a:buNone/>
              <a:defRPr sz="1200"/>
            </a:lvl2pPr>
            <a:lvl3pPr marL="914138" indent="0">
              <a:buNone/>
              <a:defRPr sz="1000"/>
            </a:lvl3pPr>
            <a:lvl4pPr marL="1371206" indent="0">
              <a:buNone/>
              <a:defRPr sz="900"/>
            </a:lvl4pPr>
            <a:lvl5pPr marL="1828274" indent="0">
              <a:buNone/>
              <a:defRPr sz="900"/>
            </a:lvl5pPr>
            <a:lvl6pPr marL="2285341" indent="0">
              <a:buNone/>
              <a:defRPr sz="900"/>
            </a:lvl6pPr>
            <a:lvl7pPr marL="2742407" indent="0">
              <a:buNone/>
              <a:defRPr sz="900"/>
            </a:lvl7pPr>
            <a:lvl8pPr marL="3199476" indent="0">
              <a:buNone/>
              <a:defRPr sz="900"/>
            </a:lvl8pPr>
            <a:lvl9pPr marL="365654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689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2784988-3C27-432C-B2CC-E2DFFCC96EE5}" type="datetimeFigureOut">
              <a:rPr lang="zh-CN" altLang="en-US" smtClean="0"/>
              <a:t>2022/5/11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668D75-8F5F-4EF6-A06D-BD4259659196}" type="slidenum">
              <a:rPr lang="zh-CN" altLang="en-US" smtClean="0"/>
              <a:t>‹#›</a:t>
            </a:fld>
            <a:endParaRPr lang="zh-CN" altLang="en-US"/>
          </a:p>
        </p:txBody>
      </p:sp>
    </p:spTree>
    <p:extLst>
      <p:ext uri="{BB962C8B-B14F-4D97-AF65-F5344CB8AC3E}">
        <p14:creationId xmlns:p14="http://schemas.microsoft.com/office/powerpoint/2010/main" val="3419733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067" indent="0">
              <a:buNone/>
              <a:defRPr sz="2800"/>
            </a:lvl2pPr>
            <a:lvl3pPr marL="914138" indent="0">
              <a:buNone/>
              <a:defRPr sz="2400"/>
            </a:lvl3pPr>
            <a:lvl4pPr marL="1371206" indent="0">
              <a:buNone/>
              <a:defRPr sz="2000"/>
            </a:lvl4pPr>
            <a:lvl5pPr marL="1828274" indent="0">
              <a:buNone/>
              <a:defRPr sz="2000"/>
            </a:lvl5pPr>
            <a:lvl6pPr marL="2285341" indent="0">
              <a:buNone/>
              <a:defRPr sz="2000"/>
            </a:lvl6pPr>
            <a:lvl7pPr marL="2742407" indent="0">
              <a:buNone/>
              <a:defRPr sz="2000"/>
            </a:lvl7pPr>
            <a:lvl8pPr marL="3199476" indent="0">
              <a:buNone/>
              <a:defRPr sz="2000"/>
            </a:lvl8pPr>
            <a:lvl9pPr marL="3656545" indent="0">
              <a:buNone/>
              <a:defRPr sz="2000"/>
            </a:lvl9pPr>
          </a:lstStyle>
          <a:p>
            <a:endParaRPr lang="zh-CN" altLang="en-US"/>
          </a:p>
        </p:txBody>
      </p:sp>
      <p:sp>
        <p:nvSpPr>
          <p:cNvPr id="4" name="文本占位符 3"/>
          <p:cNvSpPr>
            <a:spLocks noGrp="1"/>
          </p:cNvSpPr>
          <p:nvPr>
            <p:ph type="body" sz="half" idx="2"/>
          </p:nvPr>
        </p:nvSpPr>
        <p:spPr>
          <a:xfrm>
            <a:off x="1792288" y="4025511"/>
            <a:ext cx="5486400" cy="603647"/>
          </a:xfrm>
        </p:spPr>
        <p:txBody>
          <a:bodyPr/>
          <a:lstStyle>
            <a:lvl1pPr marL="0" indent="0">
              <a:buNone/>
              <a:defRPr sz="1400"/>
            </a:lvl1pPr>
            <a:lvl2pPr marL="457067" indent="0">
              <a:buNone/>
              <a:defRPr sz="1200"/>
            </a:lvl2pPr>
            <a:lvl3pPr marL="914138" indent="0">
              <a:buNone/>
              <a:defRPr sz="1000"/>
            </a:lvl3pPr>
            <a:lvl4pPr marL="1371206" indent="0">
              <a:buNone/>
              <a:defRPr sz="900"/>
            </a:lvl4pPr>
            <a:lvl5pPr marL="1828274" indent="0">
              <a:buNone/>
              <a:defRPr sz="900"/>
            </a:lvl5pPr>
            <a:lvl6pPr marL="2285341" indent="0">
              <a:buNone/>
              <a:defRPr sz="900"/>
            </a:lvl6pPr>
            <a:lvl7pPr marL="2742407" indent="0">
              <a:buNone/>
              <a:defRPr sz="900"/>
            </a:lvl7pPr>
            <a:lvl8pPr marL="3199476" indent="0">
              <a:buNone/>
              <a:defRPr sz="900"/>
            </a:lvl8pPr>
            <a:lvl9pPr marL="365654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1201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6339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8898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1317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7505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4516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9683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5787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0315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507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03" indent="0">
              <a:buNone/>
              <a:defRPr sz="1800">
                <a:solidFill>
                  <a:schemeClr val="tx1">
                    <a:tint val="75000"/>
                  </a:schemeClr>
                </a:solidFill>
              </a:defRPr>
            </a:lvl2pPr>
            <a:lvl3pPr marL="914207" indent="0">
              <a:buNone/>
              <a:defRPr sz="1600">
                <a:solidFill>
                  <a:schemeClr val="tx1">
                    <a:tint val="75000"/>
                  </a:schemeClr>
                </a:solidFill>
              </a:defRPr>
            </a:lvl3pPr>
            <a:lvl4pPr marL="1371308" indent="0">
              <a:buNone/>
              <a:defRPr sz="1400">
                <a:solidFill>
                  <a:schemeClr val="tx1">
                    <a:tint val="75000"/>
                  </a:schemeClr>
                </a:solidFill>
              </a:defRPr>
            </a:lvl4pPr>
            <a:lvl5pPr marL="1828409" indent="0">
              <a:buNone/>
              <a:defRPr sz="1400">
                <a:solidFill>
                  <a:schemeClr val="tx1">
                    <a:tint val="75000"/>
                  </a:schemeClr>
                </a:solidFill>
              </a:defRPr>
            </a:lvl5pPr>
            <a:lvl6pPr marL="2285512" indent="0">
              <a:buNone/>
              <a:defRPr sz="1400">
                <a:solidFill>
                  <a:schemeClr val="tx1">
                    <a:tint val="75000"/>
                  </a:schemeClr>
                </a:solidFill>
              </a:defRPr>
            </a:lvl6pPr>
            <a:lvl7pPr marL="2742614" indent="0">
              <a:buNone/>
              <a:defRPr sz="1400">
                <a:solidFill>
                  <a:schemeClr val="tx1">
                    <a:tint val="75000"/>
                  </a:schemeClr>
                </a:solidFill>
              </a:defRPr>
            </a:lvl7pPr>
            <a:lvl8pPr marL="3199716" indent="0">
              <a:buNone/>
              <a:defRPr sz="1400">
                <a:solidFill>
                  <a:schemeClr val="tx1">
                    <a:tint val="75000"/>
                  </a:schemeClr>
                </a:solidFill>
              </a:defRPr>
            </a:lvl8pPr>
            <a:lvl9pPr marL="3656819"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2784988-3C27-432C-B2CC-E2DFFCC96EE5}" type="datetimeFigureOut">
              <a:rPr lang="zh-CN" altLang="en-US" smtClean="0"/>
              <a:t>2022/5/11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668D75-8F5F-4EF6-A06D-BD4259659196}" type="slidenum">
              <a:rPr lang="zh-CN" altLang="en-US" smtClean="0"/>
              <a:t>‹#›</a:t>
            </a:fld>
            <a:endParaRPr lang="zh-CN" altLang="en-US"/>
          </a:p>
        </p:txBody>
      </p:sp>
    </p:spTree>
    <p:extLst>
      <p:ext uri="{BB962C8B-B14F-4D97-AF65-F5344CB8AC3E}">
        <p14:creationId xmlns:p14="http://schemas.microsoft.com/office/powerpoint/2010/main" val="2107372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4879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zh-CN" altLang="en-US"/>
          </a:p>
        </p:txBody>
      </p:sp>
      <p:sp>
        <p:nvSpPr>
          <p:cNvPr id="4" name="文本占位符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4439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0774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026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3285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03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3574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1000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6385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625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2784988-3C27-432C-B2CC-E2DFFCC96EE5}" type="datetimeFigureOut">
              <a:rPr lang="zh-CN" altLang="en-US" smtClean="0"/>
              <a:t>2022/5/11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668D75-8F5F-4EF6-A06D-BD4259659196}" type="slidenum">
              <a:rPr lang="zh-CN" altLang="en-US" smtClean="0"/>
              <a:t>‹#›</a:t>
            </a:fld>
            <a:endParaRPr lang="zh-CN" altLang="en-US"/>
          </a:p>
        </p:txBody>
      </p:sp>
    </p:spTree>
    <p:extLst>
      <p:ext uri="{BB962C8B-B14F-4D97-AF65-F5344CB8AC3E}">
        <p14:creationId xmlns:p14="http://schemas.microsoft.com/office/powerpoint/2010/main" val="1485368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108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2406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4265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5215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DE0E4A2-25FC-402B-AB32-211B2413E620}" type="datetimeFigureOut">
              <a:rPr lang="zh-CN" altLang="en-US" smtClean="0">
                <a:solidFill>
                  <a:prstClr val="black">
                    <a:tint val="75000"/>
                  </a:prstClr>
                </a:solidFill>
              </a:rPr>
              <a:pPr/>
              <a:t>2022/5/11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5797E8-1622-444B-8AFA-60E1928C1C1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695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103" indent="0">
              <a:buNone/>
              <a:defRPr sz="2000" b="1"/>
            </a:lvl2pPr>
            <a:lvl3pPr marL="914207" indent="0">
              <a:buNone/>
              <a:defRPr sz="1800" b="1"/>
            </a:lvl3pPr>
            <a:lvl4pPr marL="1371308" indent="0">
              <a:buNone/>
              <a:defRPr sz="1600" b="1"/>
            </a:lvl4pPr>
            <a:lvl5pPr marL="1828409" indent="0">
              <a:buNone/>
              <a:defRPr sz="1600" b="1"/>
            </a:lvl5pPr>
            <a:lvl6pPr marL="2285512" indent="0">
              <a:buNone/>
              <a:defRPr sz="1600" b="1"/>
            </a:lvl6pPr>
            <a:lvl7pPr marL="2742614" indent="0">
              <a:buNone/>
              <a:defRPr sz="1600" b="1"/>
            </a:lvl7pPr>
            <a:lvl8pPr marL="3199716" indent="0">
              <a:buNone/>
              <a:defRPr sz="1600" b="1"/>
            </a:lvl8pPr>
            <a:lvl9pPr marL="365681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1" y="1151335"/>
            <a:ext cx="4041775" cy="479822"/>
          </a:xfrm>
        </p:spPr>
        <p:txBody>
          <a:bodyPr anchor="b"/>
          <a:lstStyle>
            <a:lvl1pPr marL="0" indent="0">
              <a:buNone/>
              <a:defRPr sz="2400" b="1"/>
            </a:lvl1pPr>
            <a:lvl2pPr marL="457103" indent="0">
              <a:buNone/>
              <a:defRPr sz="2000" b="1"/>
            </a:lvl2pPr>
            <a:lvl3pPr marL="914207" indent="0">
              <a:buNone/>
              <a:defRPr sz="1800" b="1"/>
            </a:lvl3pPr>
            <a:lvl4pPr marL="1371308" indent="0">
              <a:buNone/>
              <a:defRPr sz="1600" b="1"/>
            </a:lvl4pPr>
            <a:lvl5pPr marL="1828409" indent="0">
              <a:buNone/>
              <a:defRPr sz="1600" b="1"/>
            </a:lvl5pPr>
            <a:lvl6pPr marL="2285512" indent="0">
              <a:buNone/>
              <a:defRPr sz="1600" b="1"/>
            </a:lvl6pPr>
            <a:lvl7pPr marL="2742614" indent="0">
              <a:buNone/>
              <a:defRPr sz="1600" b="1"/>
            </a:lvl7pPr>
            <a:lvl8pPr marL="3199716" indent="0">
              <a:buNone/>
              <a:defRPr sz="1600" b="1"/>
            </a:lvl8pPr>
            <a:lvl9pPr marL="365681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2784988-3C27-432C-B2CC-E2DFFCC96EE5}" type="datetimeFigureOut">
              <a:rPr lang="zh-CN" altLang="en-US" smtClean="0"/>
              <a:t>2022/5/11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668D75-8F5F-4EF6-A06D-BD4259659196}" type="slidenum">
              <a:rPr lang="zh-CN" altLang="en-US" smtClean="0"/>
              <a:t>‹#›</a:t>
            </a:fld>
            <a:endParaRPr lang="zh-CN" altLang="en-US"/>
          </a:p>
        </p:txBody>
      </p:sp>
    </p:spTree>
    <p:extLst>
      <p:ext uri="{BB962C8B-B14F-4D97-AF65-F5344CB8AC3E}">
        <p14:creationId xmlns:p14="http://schemas.microsoft.com/office/powerpoint/2010/main" val="2410927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2784988-3C27-432C-B2CC-E2DFFCC96EE5}" type="datetimeFigureOut">
              <a:rPr lang="zh-CN" altLang="en-US" smtClean="0"/>
              <a:t>2022/5/11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668D75-8F5F-4EF6-A06D-BD4259659196}" type="slidenum">
              <a:rPr lang="zh-CN" altLang="en-US" smtClean="0"/>
              <a:t>‹#›</a:t>
            </a:fld>
            <a:endParaRPr lang="zh-CN" altLang="en-US"/>
          </a:p>
        </p:txBody>
      </p:sp>
    </p:spTree>
    <p:extLst>
      <p:ext uri="{BB962C8B-B14F-4D97-AF65-F5344CB8AC3E}">
        <p14:creationId xmlns:p14="http://schemas.microsoft.com/office/powerpoint/2010/main" val="136730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84988-3C27-432C-B2CC-E2DFFCC96EE5}" type="datetimeFigureOut">
              <a:rPr lang="zh-CN" altLang="en-US" smtClean="0"/>
              <a:t>2022/5/11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668D75-8F5F-4EF6-A06D-BD4259659196}" type="slidenum">
              <a:rPr lang="zh-CN" altLang="en-US" smtClean="0"/>
              <a:t>‹#›</a:t>
            </a:fld>
            <a:endParaRPr lang="zh-CN" altLang="en-US"/>
          </a:p>
        </p:txBody>
      </p:sp>
    </p:spTree>
    <p:extLst>
      <p:ext uri="{BB962C8B-B14F-4D97-AF65-F5344CB8AC3E}">
        <p14:creationId xmlns:p14="http://schemas.microsoft.com/office/powerpoint/2010/main" val="414621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3"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5" y="1076328"/>
            <a:ext cx="3008313" cy="3518297"/>
          </a:xfrm>
        </p:spPr>
        <p:txBody>
          <a:bodyPr/>
          <a:lstStyle>
            <a:lvl1pPr marL="0" indent="0">
              <a:buNone/>
              <a:defRPr sz="1400"/>
            </a:lvl1pPr>
            <a:lvl2pPr marL="457103" indent="0">
              <a:buNone/>
              <a:defRPr sz="1200"/>
            </a:lvl2pPr>
            <a:lvl3pPr marL="914207" indent="0">
              <a:buNone/>
              <a:defRPr sz="1000"/>
            </a:lvl3pPr>
            <a:lvl4pPr marL="1371308" indent="0">
              <a:buNone/>
              <a:defRPr sz="900"/>
            </a:lvl4pPr>
            <a:lvl5pPr marL="1828409" indent="0">
              <a:buNone/>
              <a:defRPr sz="900"/>
            </a:lvl5pPr>
            <a:lvl6pPr marL="2285512" indent="0">
              <a:buNone/>
              <a:defRPr sz="900"/>
            </a:lvl6pPr>
            <a:lvl7pPr marL="2742614" indent="0">
              <a:buNone/>
              <a:defRPr sz="900"/>
            </a:lvl7pPr>
            <a:lvl8pPr marL="3199716" indent="0">
              <a:buNone/>
              <a:defRPr sz="900"/>
            </a:lvl8pPr>
            <a:lvl9pPr marL="3656819"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2784988-3C27-432C-B2CC-E2DFFCC96EE5}" type="datetimeFigureOut">
              <a:rPr lang="zh-CN" altLang="en-US" smtClean="0"/>
              <a:t>2022/5/11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668D75-8F5F-4EF6-A06D-BD4259659196}" type="slidenum">
              <a:rPr lang="zh-CN" altLang="en-US" smtClean="0"/>
              <a:t>‹#›</a:t>
            </a:fld>
            <a:endParaRPr lang="zh-CN" altLang="en-US"/>
          </a:p>
        </p:txBody>
      </p:sp>
    </p:spTree>
    <p:extLst>
      <p:ext uri="{BB962C8B-B14F-4D97-AF65-F5344CB8AC3E}">
        <p14:creationId xmlns:p14="http://schemas.microsoft.com/office/powerpoint/2010/main" val="82169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103" indent="0">
              <a:buNone/>
              <a:defRPr sz="2800"/>
            </a:lvl2pPr>
            <a:lvl3pPr marL="914207" indent="0">
              <a:buNone/>
              <a:defRPr sz="2400"/>
            </a:lvl3pPr>
            <a:lvl4pPr marL="1371308" indent="0">
              <a:buNone/>
              <a:defRPr sz="2000"/>
            </a:lvl4pPr>
            <a:lvl5pPr marL="1828409" indent="0">
              <a:buNone/>
              <a:defRPr sz="2000"/>
            </a:lvl5pPr>
            <a:lvl6pPr marL="2285512" indent="0">
              <a:buNone/>
              <a:defRPr sz="2000"/>
            </a:lvl6pPr>
            <a:lvl7pPr marL="2742614" indent="0">
              <a:buNone/>
              <a:defRPr sz="2000"/>
            </a:lvl7pPr>
            <a:lvl8pPr marL="3199716" indent="0">
              <a:buNone/>
              <a:defRPr sz="2000"/>
            </a:lvl8pPr>
            <a:lvl9pPr marL="3656819" indent="0">
              <a:buNone/>
              <a:defRPr sz="2000"/>
            </a:lvl9pPr>
          </a:lstStyle>
          <a:p>
            <a:endParaRPr lang="zh-CN" altLang="en-US"/>
          </a:p>
        </p:txBody>
      </p:sp>
      <p:sp>
        <p:nvSpPr>
          <p:cNvPr id="4" name="文本占位符 3"/>
          <p:cNvSpPr>
            <a:spLocks noGrp="1"/>
          </p:cNvSpPr>
          <p:nvPr>
            <p:ph type="body" sz="half" idx="2"/>
          </p:nvPr>
        </p:nvSpPr>
        <p:spPr>
          <a:xfrm>
            <a:off x="1792288" y="4025508"/>
            <a:ext cx="5486400" cy="603647"/>
          </a:xfrm>
        </p:spPr>
        <p:txBody>
          <a:bodyPr/>
          <a:lstStyle>
            <a:lvl1pPr marL="0" indent="0">
              <a:buNone/>
              <a:defRPr sz="1400"/>
            </a:lvl1pPr>
            <a:lvl2pPr marL="457103" indent="0">
              <a:buNone/>
              <a:defRPr sz="1200"/>
            </a:lvl2pPr>
            <a:lvl3pPr marL="914207" indent="0">
              <a:buNone/>
              <a:defRPr sz="1000"/>
            </a:lvl3pPr>
            <a:lvl4pPr marL="1371308" indent="0">
              <a:buNone/>
              <a:defRPr sz="900"/>
            </a:lvl4pPr>
            <a:lvl5pPr marL="1828409" indent="0">
              <a:buNone/>
              <a:defRPr sz="900"/>
            </a:lvl5pPr>
            <a:lvl6pPr marL="2285512" indent="0">
              <a:buNone/>
              <a:defRPr sz="900"/>
            </a:lvl6pPr>
            <a:lvl7pPr marL="2742614" indent="0">
              <a:buNone/>
              <a:defRPr sz="900"/>
            </a:lvl7pPr>
            <a:lvl8pPr marL="3199716" indent="0">
              <a:buNone/>
              <a:defRPr sz="900"/>
            </a:lvl8pPr>
            <a:lvl9pPr marL="3656819"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2784988-3C27-432C-B2CC-E2DFFCC96EE5}" type="datetimeFigureOut">
              <a:rPr lang="zh-CN" altLang="en-US" smtClean="0"/>
              <a:t>2022/5/11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668D75-8F5F-4EF6-A06D-BD4259659196}" type="slidenum">
              <a:rPr lang="zh-CN" altLang="en-US" smtClean="0"/>
              <a:t>‹#›</a:t>
            </a:fld>
            <a:endParaRPr lang="zh-CN" altLang="en-US"/>
          </a:p>
        </p:txBody>
      </p:sp>
    </p:spTree>
    <p:extLst>
      <p:ext uri="{BB962C8B-B14F-4D97-AF65-F5344CB8AC3E}">
        <p14:creationId xmlns:p14="http://schemas.microsoft.com/office/powerpoint/2010/main" val="366709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21" tIns="45711" rIns="91421" bIns="45711"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21" tIns="45711" rIns="91421" bIns="45711"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21" tIns="45711" rIns="91421" bIns="45711" rtlCol="0" anchor="ctr"/>
          <a:lstStyle>
            <a:lvl1pPr algn="l">
              <a:defRPr sz="1200">
                <a:solidFill>
                  <a:schemeClr val="tx1">
                    <a:tint val="75000"/>
                  </a:schemeClr>
                </a:solidFill>
              </a:defRPr>
            </a:lvl1pPr>
          </a:lstStyle>
          <a:p>
            <a:fld id="{72784988-3C27-432C-B2CC-E2DFFCC96EE5}" type="datetimeFigureOut">
              <a:rPr lang="zh-CN" altLang="en-US" smtClean="0"/>
              <a:t>2022/5/11</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21" tIns="45711" rIns="91421" bIns="45711"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21" tIns="45711" rIns="91421" bIns="45711" rtlCol="0" anchor="ctr"/>
          <a:lstStyle>
            <a:lvl1pPr algn="r">
              <a:defRPr sz="1200">
                <a:solidFill>
                  <a:schemeClr val="tx1">
                    <a:tint val="75000"/>
                  </a:schemeClr>
                </a:solidFill>
              </a:defRPr>
            </a:lvl1pPr>
          </a:lstStyle>
          <a:p>
            <a:fld id="{42668D75-8F5F-4EF6-A06D-BD4259659196}" type="slidenum">
              <a:rPr lang="zh-CN" altLang="en-US" smtClean="0"/>
              <a:t>‹#›</a:t>
            </a:fld>
            <a:endParaRPr lang="zh-CN" altLang="en-US"/>
          </a:p>
        </p:txBody>
      </p:sp>
    </p:spTree>
    <p:extLst>
      <p:ext uri="{BB962C8B-B14F-4D97-AF65-F5344CB8AC3E}">
        <p14:creationId xmlns:p14="http://schemas.microsoft.com/office/powerpoint/2010/main" val="2764773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07" rtl="0" eaLnBrk="1" latinLnBrk="0" hangingPunct="1">
        <a:spcBef>
          <a:spcPct val="0"/>
        </a:spcBef>
        <a:buNone/>
        <a:defRPr sz="4400" kern="1200">
          <a:solidFill>
            <a:schemeClr val="tx1"/>
          </a:solidFill>
          <a:latin typeface="+mj-lt"/>
          <a:ea typeface="+mj-ea"/>
          <a:cs typeface="+mj-cs"/>
        </a:defRPr>
      </a:lvl1pPr>
    </p:titleStyle>
    <p:bodyStyle>
      <a:lvl1pPr marL="342827" indent="-342827" algn="l" defTabSz="91420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93" indent="-285689" algn="l" defTabSz="91420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56" indent="-228551" algn="l" defTabSz="91420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58" indent="-228551" algn="l" defTabSz="91420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61" indent="-228551" algn="l" defTabSz="91420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62" indent="-228551" algn="l" defTabSz="9142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66" indent="-228551" algn="l" defTabSz="9142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68" indent="-228551" algn="l" defTabSz="9142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70" indent="-228551" algn="l" defTabSz="9142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07" rtl="0" eaLnBrk="1" latinLnBrk="0" hangingPunct="1">
        <a:defRPr sz="1800" kern="1200">
          <a:solidFill>
            <a:schemeClr val="tx1"/>
          </a:solidFill>
          <a:latin typeface="+mn-lt"/>
          <a:ea typeface="+mn-ea"/>
          <a:cs typeface="+mn-cs"/>
        </a:defRPr>
      </a:lvl1pPr>
      <a:lvl2pPr marL="457103" algn="l" defTabSz="914207" rtl="0" eaLnBrk="1" latinLnBrk="0" hangingPunct="1">
        <a:defRPr sz="1800" kern="1200">
          <a:solidFill>
            <a:schemeClr val="tx1"/>
          </a:solidFill>
          <a:latin typeface="+mn-lt"/>
          <a:ea typeface="+mn-ea"/>
          <a:cs typeface="+mn-cs"/>
        </a:defRPr>
      </a:lvl2pPr>
      <a:lvl3pPr marL="914207" algn="l" defTabSz="914207" rtl="0" eaLnBrk="1" latinLnBrk="0" hangingPunct="1">
        <a:defRPr sz="1800" kern="1200">
          <a:solidFill>
            <a:schemeClr val="tx1"/>
          </a:solidFill>
          <a:latin typeface="+mn-lt"/>
          <a:ea typeface="+mn-ea"/>
          <a:cs typeface="+mn-cs"/>
        </a:defRPr>
      </a:lvl3pPr>
      <a:lvl4pPr marL="1371308" algn="l" defTabSz="914207" rtl="0" eaLnBrk="1" latinLnBrk="0" hangingPunct="1">
        <a:defRPr sz="1800" kern="1200">
          <a:solidFill>
            <a:schemeClr val="tx1"/>
          </a:solidFill>
          <a:latin typeface="+mn-lt"/>
          <a:ea typeface="+mn-ea"/>
          <a:cs typeface="+mn-cs"/>
        </a:defRPr>
      </a:lvl4pPr>
      <a:lvl5pPr marL="1828409" algn="l" defTabSz="914207" rtl="0" eaLnBrk="1" latinLnBrk="0" hangingPunct="1">
        <a:defRPr sz="1800" kern="1200">
          <a:solidFill>
            <a:schemeClr val="tx1"/>
          </a:solidFill>
          <a:latin typeface="+mn-lt"/>
          <a:ea typeface="+mn-ea"/>
          <a:cs typeface="+mn-cs"/>
        </a:defRPr>
      </a:lvl5pPr>
      <a:lvl6pPr marL="2285512" algn="l" defTabSz="914207" rtl="0" eaLnBrk="1" latinLnBrk="0" hangingPunct="1">
        <a:defRPr sz="1800" kern="1200">
          <a:solidFill>
            <a:schemeClr val="tx1"/>
          </a:solidFill>
          <a:latin typeface="+mn-lt"/>
          <a:ea typeface="+mn-ea"/>
          <a:cs typeface="+mn-cs"/>
        </a:defRPr>
      </a:lvl6pPr>
      <a:lvl7pPr marL="2742614" algn="l" defTabSz="914207" rtl="0" eaLnBrk="1" latinLnBrk="0" hangingPunct="1">
        <a:defRPr sz="1800" kern="1200">
          <a:solidFill>
            <a:schemeClr val="tx1"/>
          </a:solidFill>
          <a:latin typeface="+mn-lt"/>
          <a:ea typeface="+mn-ea"/>
          <a:cs typeface="+mn-cs"/>
        </a:defRPr>
      </a:lvl7pPr>
      <a:lvl8pPr marL="3199716" algn="l" defTabSz="914207" rtl="0" eaLnBrk="1" latinLnBrk="0" hangingPunct="1">
        <a:defRPr sz="1800" kern="1200">
          <a:solidFill>
            <a:schemeClr val="tx1"/>
          </a:solidFill>
          <a:latin typeface="+mn-lt"/>
          <a:ea typeface="+mn-ea"/>
          <a:cs typeface="+mn-cs"/>
        </a:defRPr>
      </a:lvl8pPr>
      <a:lvl9pPr marL="3656819" algn="l" defTabSz="914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564" tIns="34283" rIns="68564" bIns="34283"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68564" tIns="34283" rIns="68564" bIns="3428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68564" tIns="34283" rIns="68564" bIns="34283" rtlCol="0" anchor="ctr"/>
          <a:lstStyle>
            <a:lvl1pPr algn="l">
              <a:defRPr sz="1200">
                <a:solidFill>
                  <a:schemeClr val="tx1">
                    <a:tint val="75000"/>
                  </a:schemeClr>
                </a:solidFill>
              </a:defRPr>
            </a:lvl1pPr>
          </a:lstStyle>
          <a:p>
            <a:pPr defTabSz="685620"/>
            <a:fld id="{ADE0E4A2-25FC-402B-AB32-211B2413E620}" type="datetimeFigureOut">
              <a:rPr lang="zh-CN" altLang="en-US" smtClean="0">
                <a:solidFill>
                  <a:prstClr val="black">
                    <a:tint val="75000"/>
                  </a:prstClr>
                </a:solidFill>
              </a:rPr>
              <a:pPr defTabSz="685620"/>
              <a:t>2022/5/11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68564" tIns="34283" rIns="68564" bIns="34283" rtlCol="0" anchor="ctr"/>
          <a:lstStyle>
            <a:lvl1pPr algn="ctr">
              <a:defRPr sz="1200">
                <a:solidFill>
                  <a:schemeClr val="tx1">
                    <a:tint val="75000"/>
                  </a:schemeClr>
                </a:solidFill>
              </a:defRPr>
            </a:lvl1pPr>
          </a:lstStyle>
          <a:p>
            <a:pPr defTabSz="68562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68564" tIns="34283" rIns="68564" bIns="34283" rtlCol="0" anchor="ctr"/>
          <a:lstStyle>
            <a:lvl1pPr algn="r">
              <a:defRPr sz="1200">
                <a:solidFill>
                  <a:schemeClr val="tx1">
                    <a:tint val="75000"/>
                  </a:schemeClr>
                </a:solidFill>
              </a:defRPr>
            </a:lvl1pPr>
          </a:lstStyle>
          <a:p>
            <a:pPr defTabSz="685620"/>
            <a:fld id="{4E5797E8-1622-444B-8AFA-60E1928C1C1A}" type="slidenum">
              <a:rPr lang="zh-CN" altLang="en-US" smtClean="0">
                <a:solidFill>
                  <a:prstClr val="black">
                    <a:tint val="75000"/>
                  </a:prstClr>
                </a:solidFill>
              </a:rPr>
              <a:pPr defTabSz="685620"/>
              <a:t>‹#›</a:t>
            </a:fld>
            <a:endParaRPr lang="zh-CN" altLang="en-US">
              <a:solidFill>
                <a:prstClr val="black">
                  <a:tint val="75000"/>
                </a:prstClr>
              </a:solidFill>
            </a:endParaRPr>
          </a:p>
        </p:txBody>
      </p:sp>
    </p:spTree>
    <p:extLst>
      <p:ext uri="{BB962C8B-B14F-4D97-AF65-F5344CB8AC3E}">
        <p14:creationId xmlns:p14="http://schemas.microsoft.com/office/powerpoint/2010/main" val="3924399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138" rtl="0" eaLnBrk="1" latinLnBrk="0" hangingPunct="1">
        <a:spcBef>
          <a:spcPct val="0"/>
        </a:spcBef>
        <a:buNone/>
        <a:defRPr sz="4400" kern="1200">
          <a:solidFill>
            <a:schemeClr val="tx1"/>
          </a:solidFill>
          <a:latin typeface="+mj-lt"/>
          <a:ea typeface="+mj-ea"/>
          <a:cs typeface="+mj-cs"/>
        </a:defRPr>
      </a:lvl1pPr>
    </p:titleStyle>
    <p:bodyStyle>
      <a:lvl1pPr marL="342800" indent="-342800" algn="l" defTabSz="91413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39" indent="-285669" algn="l" defTabSz="91413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72" indent="-228533" algn="l" defTabSz="91413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38" indent="-228533" algn="l" defTabSz="91413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08" indent="-228533" algn="l" defTabSz="91413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73" indent="-228533" algn="l" defTabSz="91413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44" indent="-228533" algn="l" defTabSz="91413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12" indent="-228533" algn="l" defTabSz="91413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79" indent="-228533" algn="l" defTabSz="91413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138" rtl="0" eaLnBrk="1" latinLnBrk="0" hangingPunct="1">
        <a:defRPr sz="1800" kern="1200">
          <a:solidFill>
            <a:schemeClr val="tx1"/>
          </a:solidFill>
          <a:latin typeface="+mn-lt"/>
          <a:ea typeface="+mn-ea"/>
          <a:cs typeface="+mn-cs"/>
        </a:defRPr>
      </a:lvl1pPr>
      <a:lvl2pPr marL="457067" algn="l" defTabSz="914138" rtl="0" eaLnBrk="1" latinLnBrk="0" hangingPunct="1">
        <a:defRPr sz="1800" kern="1200">
          <a:solidFill>
            <a:schemeClr val="tx1"/>
          </a:solidFill>
          <a:latin typeface="+mn-lt"/>
          <a:ea typeface="+mn-ea"/>
          <a:cs typeface="+mn-cs"/>
        </a:defRPr>
      </a:lvl2pPr>
      <a:lvl3pPr marL="914138" algn="l" defTabSz="914138" rtl="0" eaLnBrk="1" latinLnBrk="0" hangingPunct="1">
        <a:defRPr sz="1800" kern="1200">
          <a:solidFill>
            <a:schemeClr val="tx1"/>
          </a:solidFill>
          <a:latin typeface="+mn-lt"/>
          <a:ea typeface="+mn-ea"/>
          <a:cs typeface="+mn-cs"/>
        </a:defRPr>
      </a:lvl3pPr>
      <a:lvl4pPr marL="1371206" algn="l" defTabSz="914138" rtl="0" eaLnBrk="1" latinLnBrk="0" hangingPunct="1">
        <a:defRPr sz="1800" kern="1200">
          <a:solidFill>
            <a:schemeClr val="tx1"/>
          </a:solidFill>
          <a:latin typeface="+mn-lt"/>
          <a:ea typeface="+mn-ea"/>
          <a:cs typeface="+mn-cs"/>
        </a:defRPr>
      </a:lvl4pPr>
      <a:lvl5pPr marL="1828274" algn="l" defTabSz="914138" rtl="0" eaLnBrk="1" latinLnBrk="0" hangingPunct="1">
        <a:defRPr sz="1800" kern="1200">
          <a:solidFill>
            <a:schemeClr val="tx1"/>
          </a:solidFill>
          <a:latin typeface="+mn-lt"/>
          <a:ea typeface="+mn-ea"/>
          <a:cs typeface="+mn-cs"/>
        </a:defRPr>
      </a:lvl5pPr>
      <a:lvl6pPr marL="2285341" algn="l" defTabSz="914138" rtl="0" eaLnBrk="1" latinLnBrk="0" hangingPunct="1">
        <a:defRPr sz="1800" kern="1200">
          <a:solidFill>
            <a:schemeClr val="tx1"/>
          </a:solidFill>
          <a:latin typeface="+mn-lt"/>
          <a:ea typeface="+mn-ea"/>
          <a:cs typeface="+mn-cs"/>
        </a:defRPr>
      </a:lvl6pPr>
      <a:lvl7pPr marL="2742407" algn="l" defTabSz="914138" rtl="0" eaLnBrk="1" latinLnBrk="0" hangingPunct="1">
        <a:defRPr sz="1800" kern="1200">
          <a:solidFill>
            <a:schemeClr val="tx1"/>
          </a:solidFill>
          <a:latin typeface="+mn-lt"/>
          <a:ea typeface="+mn-ea"/>
          <a:cs typeface="+mn-cs"/>
        </a:defRPr>
      </a:lvl7pPr>
      <a:lvl8pPr marL="3199476" algn="l" defTabSz="914138" rtl="0" eaLnBrk="1" latinLnBrk="0" hangingPunct="1">
        <a:defRPr sz="1800" kern="1200">
          <a:solidFill>
            <a:schemeClr val="tx1"/>
          </a:solidFill>
          <a:latin typeface="+mn-lt"/>
          <a:ea typeface="+mn-ea"/>
          <a:cs typeface="+mn-cs"/>
        </a:defRPr>
      </a:lvl8pPr>
      <a:lvl9pPr marL="3656545" algn="l" defTabSz="91413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576" tIns="34289" rIns="68576" bIns="34289"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68576" tIns="34289" rIns="68576" bIns="3428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68576" tIns="34289" rIns="68576" bIns="34289" rtlCol="0" anchor="ctr"/>
          <a:lstStyle>
            <a:lvl1pPr algn="l">
              <a:defRPr sz="1200">
                <a:solidFill>
                  <a:schemeClr val="tx1">
                    <a:tint val="75000"/>
                  </a:schemeClr>
                </a:solidFill>
              </a:defRPr>
            </a:lvl1pPr>
          </a:lstStyle>
          <a:p>
            <a:pPr defTabSz="685749"/>
            <a:fld id="{ADE0E4A2-25FC-402B-AB32-211B2413E620}" type="datetimeFigureOut">
              <a:rPr lang="zh-CN" altLang="en-US" smtClean="0">
                <a:solidFill>
                  <a:prstClr val="black">
                    <a:tint val="75000"/>
                  </a:prstClr>
                </a:solidFill>
              </a:rPr>
              <a:pPr defTabSz="685749"/>
              <a:t>2022/5/11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68576" tIns="34289" rIns="68576" bIns="34289" rtlCol="0" anchor="ctr"/>
          <a:lstStyle>
            <a:lvl1pPr algn="ctr">
              <a:defRPr sz="1200">
                <a:solidFill>
                  <a:schemeClr val="tx1">
                    <a:tint val="75000"/>
                  </a:schemeClr>
                </a:solidFill>
              </a:defRPr>
            </a:lvl1pPr>
          </a:lstStyle>
          <a:p>
            <a:pPr defTabSz="685749"/>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68576" tIns="34289" rIns="68576" bIns="34289" rtlCol="0" anchor="ctr"/>
          <a:lstStyle>
            <a:lvl1pPr algn="r">
              <a:defRPr sz="1200">
                <a:solidFill>
                  <a:schemeClr val="tx1">
                    <a:tint val="75000"/>
                  </a:schemeClr>
                </a:solidFill>
              </a:defRPr>
            </a:lvl1pPr>
          </a:lstStyle>
          <a:p>
            <a:pPr defTabSz="685749"/>
            <a:fld id="{4E5797E8-1622-444B-8AFA-60E1928C1C1A}" type="slidenum">
              <a:rPr lang="zh-CN" altLang="en-US" smtClean="0">
                <a:solidFill>
                  <a:prstClr val="black">
                    <a:tint val="75000"/>
                  </a:prstClr>
                </a:solidFill>
              </a:rPr>
              <a:pPr defTabSz="685749"/>
              <a:t>‹#›</a:t>
            </a:fld>
            <a:endParaRPr lang="zh-CN" altLang="en-US">
              <a:solidFill>
                <a:prstClr val="black">
                  <a:tint val="75000"/>
                </a:prstClr>
              </a:solidFill>
            </a:endParaRPr>
          </a:p>
        </p:txBody>
      </p:sp>
    </p:spTree>
    <p:extLst>
      <p:ext uri="{BB962C8B-B14F-4D97-AF65-F5344CB8AC3E}">
        <p14:creationId xmlns:p14="http://schemas.microsoft.com/office/powerpoint/2010/main" val="284052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DE0E4A2-25FC-402B-AB32-211B2413E620}" type="datetimeFigureOut">
              <a:rPr lang="zh-CN" altLang="en-US" smtClean="0">
                <a:solidFill>
                  <a:prstClr val="black">
                    <a:tint val="75000"/>
                  </a:prstClr>
                </a:solidFill>
              </a:rPr>
              <a:pPr defTabSz="914400"/>
              <a:t>2022/5/11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E5797E8-1622-444B-8AFA-60E1928C1C1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1723333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2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3.png"/><Relationship Id="rId4" Type="http://schemas.openxmlformats.org/officeDocument/2006/relationships/image" Target="../media/image5.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91332" y="2220"/>
            <a:ext cx="6252668"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直角三角形 26"/>
          <p:cNvSpPr/>
          <p:nvPr/>
        </p:nvSpPr>
        <p:spPr>
          <a:xfrm rot="10800000">
            <a:off x="4499992" y="2220"/>
            <a:ext cx="4644008" cy="3672408"/>
          </a:xfrm>
          <a:prstGeom prst="rtTriangle">
            <a:avLst/>
          </a:prstGeom>
          <a:gradFill>
            <a:gsLst>
              <a:gs pos="0">
                <a:schemeClr val="bg1">
                  <a:lumMod val="75000"/>
                  <a:alpha val="0"/>
                </a:schemeClr>
              </a:gs>
              <a:gs pos="100000">
                <a:schemeClr val="bg1">
                  <a:lumMod val="75000"/>
                  <a:alpha val="2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直角三角形 27"/>
          <p:cNvSpPr/>
          <p:nvPr/>
        </p:nvSpPr>
        <p:spPr>
          <a:xfrm rot="10800000">
            <a:off x="1789157" y="2220"/>
            <a:ext cx="3286899" cy="5143500"/>
          </a:xfrm>
          <a:prstGeom prst="rtTriangle">
            <a:avLst/>
          </a:prstGeom>
          <a:gradFill>
            <a:gsLst>
              <a:gs pos="0">
                <a:schemeClr val="bg1">
                  <a:lumMod val="75000"/>
                  <a:alpha val="0"/>
                </a:schemeClr>
              </a:gs>
              <a:gs pos="100000">
                <a:schemeClr val="bg1">
                  <a:lumMod val="75000"/>
                  <a:alpha val="2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2892580" cy="5145720"/>
          </a:xfrm>
          <a:prstGeom prst="rect">
            <a:avLst/>
          </a:prstGeom>
          <a:gradFill flip="none" rotWithShape="1">
            <a:gsLst>
              <a:gs pos="0">
                <a:srgbClr val="16407A">
                  <a:lumMod val="80000"/>
                  <a:lumOff val="20000"/>
                </a:srgbClr>
              </a:gs>
              <a:gs pos="50000">
                <a:srgbClr val="16407A"/>
              </a:gs>
              <a:gs pos="100000">
                <a:srgbClr val="16407A"/>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6172" t="26133" r="35273" b="43739"/>
          <a:stretch/>
        </p:blipFill>
        <p:spPr>
          <a:xfrm>
            <a:off x="599388" y="1790629"/>
            <a:ext cx="1740364" cy="1377114"/>
          </a:xfrm>
          <a:prstGeom prst="rect">
            <a:avLst/>
          </a:prstGeom>
        </p:spPr>
      </p:pic>
      <p:sp>
        <p:nvSpPr>
          <p:cNvPr id="24" name="TextBox 23"/>
          <p:cNvSpPr txBox="1"/>
          <p:nvPr/>
        </p:nvSpPr>
        <p:spPr>
          <a:xfrm>
            <a:off x="878118" y="1657132"/>
            <a:ext cx="1136344" cy="338554"/>
          </a:xfrm>
          <a:prstGeom prst="rect">
            <a:avLst/>
          </a:prstGeom>
          <a:noFill/>
        </p:spPr>
        <p:txBody>
          <a:bodyPr wrap="square" numCol="1" rtlCol="0">
            <a:prstTxWarp prst="textArchUp">
              <a:avLst/>
            </a:prstTxWarp>
            <a:spAutoFit/>
          </a:bodyPr>
          <a:lstStyle/>
          <a:p>
            <a:pPr algn="ctr"/>
            <a:r>
              <a:rPr lang="en-US" altLang="zh-CN" sz="1600" b="1" spc="80" dirty="0" smtClean="0">
                <a:solidFill>
                  <a:schemeClr val="bg1"/>
                </a:solidFill>
                <a:latin typeface="Century Gothic" pitchFamily="34" charset="0"/>
                <a:ea typeface="Dotum" pitchFamily="34" charset="-127"/>
                <a:cs typeface="Arial Unicode MS" pitchFamily="34" charset="-122"/>
              </a:rPr>
              <a:t>EST.2008</a:t>
            </a:r>
            <a:endParaRPr lang="zh-CN" altLang="en-US" sz="1600" b="1" kern="0" spc="-300" dirty="0" smtClean="0">
              <a:solidFill>
                <a:schemeClr val="bg1"/>
              </a:solidFill>
              <a:latin typeface="Century Gothic" pitchFamily="34" charset="0"/>
              <a:ea typeface="Dotum" pitchFamily="34" charset="-127"/>
              <a:cs typeface="Arial Unicode MS" pitchFamily="34" charset="-122"/>
            </a:endParaRPr>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l="36172" t="58006" r="35273" b="25640"/>
          <a:stretch/>
        </p:blipFill>
        <p:spPr>
          <a:xfrm>
            <a:off x="878118" y="3230861"/>
            <a:ext cx="1136344" cy="488091"/>
          </a:xfrm>
          <a:prstGeom prst="rect">
            <a:avLst/>
          </a:prstGeom>
        </p:spPr>
      </p:pic>
      <p:grpSp>
        <p:nvGrpSpPr>
          <p:cNvPr id="23" name="组合 22"/>
          <p:cNvGrpSpPr/>
          <p:nvPr/>
        </p:nvGrpSpPr>
        <p:grpSpPr>
          <a:xfrm>
            <a:off x="2983513" y="1110685"/>
            <a:ext cx="5692943" cy="2325161"/>
            <a:chOff x="2983513" y="1131590"/>
            <a:chExt cx="5692943" cy="2325161"/>
          </a:xfrm>
        </p:grpSpPr>
        <p:sp>
          <p:nvSpPr>
            <p:cNvPr id="7" name="TextBox 6"/>
            <p:cNvSpPr txBox="1"/>
            <p:nvPr/>
          </p:nvSpPr>
          <p:spPr>
            <a:xfrm>
              <a:off x="3275856" y="2379533"/>
              <a:ext cx="5304830" cy="1077218"/>
            </a:xfrm>
            <a:prstGeom prst="rect">
              <a:avLst/>
            </a:prstGeom>
            <a:noFill/>
          </p:spPr>
          <p:txBody>
            <a:bodyPr wrap="square" numCol="1" rtlCol="0">
              <a:spAutoFit/>
            </a:bodyPr>
            <a:lstStyle/>
            <a:p>
              <a:r>
                <a:rPr lang="en-US" altLang="zh-CN" sz="3200" dirty="0" smtClean="0">
                  <a:latin typeface="Century Gothic" pitchFamily="34" charset="0"/>
                </a:rPr>
                <a:t>REGISTRATION SERVICE ORGANIZATION</a:t>
              </a:r>
              <a:endParaRPr lang="zh-CN" altLang="en-US" sz="3200" dirty="0" smtClean="0">
                <a:latin typeface="Century Gothic" pitchFamily="34" charset="0"/>
              </a:endParaRPr>
            </a:p>
          </p:txBody>
        </p:sp>
        <p:sp>
          <p:nvSpPr>
            <p:cNvPr id="8" name="矩形 7"/>
            <p:cNvSpPr/>
            <p:nvPr/>
          </p:nvSpPr>
          <p:spPr>
            <a:xfrm>
              <a:off x="2983513" y="1131590"/>
              <a:ext cx="3172663" cy="1200329"/>
            </a:xfrm>
            <a:prstGeom prst="rect">
              <a:avLst/>
            </a:prstGeom>
          </p:spPr>
          <p:txBody>
            <a:bodyPr wrap="none">
              <a:spAutoFit/>
            </a:bodyPr>
            <a:lstStyle/>
            <a:p>
              <a:r>
                <a:rPr lang="en-US" altLang="zh-CN" sz="7200" dirty="0" smtClean="0">
                  <a:solidFill>
                    <a:srgbClr val="16407A"/>
                  </a:solidFill>
                  <a:latin typeface="Century Gothic" pitchFamily="34" charset="0"/>
                </a:rPr>
                <a:t>GACC</a:t>
              </a:r>
            </a:p>
          </p:txBody>
        </p:sp>
        <p:cxnSp>
          <p:nvCxnSpPr>
            <p:cNvPr id="15" name="直接连接符 14"/>
            <p:cNvCxnSpPr/>
            <p:nvPr/>
          </p:nvCxnSpPr>
          <p:spPr>
            <a:xfrm>
              <a:off x="3275856" y="2283718"/>
              <a:ext cx="5400600" cy="0"/>
            </a:xfrm>
            <a:prstGeom prst="line">
              <a:avLst/>
            </a:prstGeom>
            <a:ln w="28575">
              <a:solidFill>
                <a:srgbClr val="16407A"/>
              </a:solidFill>
              <a:prstDash val="solid"/>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rot="10800000">
            <a:off x="5076056" y="2221"/>
            <a:ext cx="4067944" cy="5143500"/>
          </a:xfrm>
          <a:prstGeom prst="rect">
            <a:avLst/>
          </a:prstGeom>
          <a:gradFill>
            <a:gsLst>
              <a:gs pos="0">
                <a:schemeClr val="bg1">
                  <a:lumMod val="75000"/>
                  <a:alpha val="0"/>
                </a:schemeClr>
              </a:gs>
              <a:gs pos="100000">
                <a:schemeClr val="bg1">
                  <a:lumMod val="75000"/>
                  <a:alpha val="2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a:off x="3635896" y="4011910"/>
            <a:ext cx="5508102" cy="1133811"/>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直角三角形 32"/>
          <p:cNvSpPr/>
          <p:nvPr/>
        </p:nvSpPr>
        <p:spPr>
          <a:xfrm flipH="1">
            <a:off x="2983512" y="4226824"/>
            <a:ext cx="6160487" cy="91889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直角三角形 30"/>
          <p:cNvSpPr/>
          <p:nvPr/>
        </p:nvSpPr>
        <p:spPr>
          <a:xfrm flipH="1">
            <a:off x="1817945" y="4432335"/>
            <a:ext cx="7326051" cy="713385"/>
          </a:xfrm>
          <a:prstGeom prst="rtTriangle">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直角三角形 34"/>
          <p:cNvSpPr/>
          <p:nvPr/>
        </p:nvSpPr>
        <p:spPr>
          <a:xfrm>
            <a:off x="0" y="4432336"/>
            <a:ext cx="2983512" cy="711164"/>
          </a:xfrm>
          <a:prstGeom prst="rtTriangle">
            <a:avLst/>
          </a:prstGeom>
          <a:gradFill flip="none" rotWithShape="1">
            <a:gsLst>
              <a:gs pos="0">
                <a:srgbClr val="16407A"/>
              </a:gs>
              <a:gs pos="100000">
                <a:srgbClr val="0653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直角三角形 36"/>
          <p:cNvSpPr/>
          <p:nvPr/>
        </p:nvSpPr>
        <p:spPr>
          <a:xfrm rot="10800000">
            <a:off x="7110028" y="2208"/>
            <a:ext cx="2029654" cy="553318"/>
          </a:xfrm>
          <a:prstGeom prst="rtTriangle">
            <a:avLst/>
          </a:prstGeom>
          <a:gradFill flip="none" rotWithShape="1">
            <a:gsLst>
              <a:gs pos="0">
                <a:srgbClr val="065395"/>
              </a:gs>
              <a:gs pos="50000">
                <a:srgbClr val="065395"/>
              </a:gs>
              <a:gs pos="100000">
                <a:srgbClr val="16407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39259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 name="矩形 89"/>
          <p:cNvSpPr/>
          <p:nvPr/>
        </p:nvSpPr>
        <p:spPr>
          <a:xfrm>
            <a:off x="2411760" y="843558"/>
            <a:ext cx="6336704" cy="3744416"/>
          </a:xfrm>
          <a:prstGeom prst="rect">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grpSp>
        <p:nvGrpSpPr>
          <p:cNvPr id="4105" name="组合 4104"/>
          <p:cNvGrpSpPr/>
          <p:nvPr/>
        </p:nvGrpSpPr>
        <p:grpSpPr>
          <a:xfrm>
            <a:off x="2267744" y="915566"/>
            <a:ext cx="5169310" cy="572656"/>
            <a:chOff x="2267744" y="915566"/>
            <a:chExt cx="5169310" cy="572656"/>
          </a:xfrm>
          <a:gradFill flip="none" rotWithShape="1">
            <a:gsLst>
              <a:gs pos="0">
                <a:srgbClr val="183495"/>
              </a:gs>
              <a:gs pos="50000">
                <a:srgbClr val="0070C0"/>
              </a:gs>
              <a:gs pos="100000">
                <a:srgbClr val="2B99E4"/>
              </a:gs>
            </a:gsLst>
            <a:path path="circle">
              <a:fillToRect r="100000" b="100000"/>
            </a:path>
            <a:tileRect l="-100000" t="-100000"/>
          </a:gradFill>
        </p:grpSpPr>
        <p:sp>
          <p:nvSpPr>
            <p:cNvPr id="95" name="矩形 94"/>
            <p:cNvSpPr/>
            <p:nvPr/>
          </p:nvSpPr>
          <p:spPr>
            <a:xfrm>
              <a:off x="2267744" y="915566"/>
              <a:ext cx="4966846" cy="572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7" name="直角三角形 4096"/>
            <p:cNvSpPr/>
            <p:nvPr/>
          </p:nvSpPr>
          <p:spPr>
            <a:xfrm rot="13500000">
              <a:off x="7032125" y="999429"/>
              <a:ext cx="404929" cy="4049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标题 1"/>
          <p:cNvSpPr txBox="1">
            <a:spLocks/>
          </p:cNvSpPr>
          <p:nvPr/>
        </p:nvSpPr>
        <p:spPr>
          <a:xfrm>
            <a:off x="467544" y="195486"/>
            <a:ext cx="3384376" cy="576064"/>
          </a:xfrm>
          <a:prstGeom prst="rect">
            <a:avLst/>
          </a:prstGeom>
        </p:spPr>
        <p:txBody>
          <a:bodyPr vert="horz" lIns="68564" tIns="34283" rIns="68564" bIns="34283" rtlCol="0" anchor="ctr">
            <a:noAutofit/>
          </a:bodyPr>
          <a:lstStyle>
            <a:lvl1pPr algn="ctr" defTabSz="914206"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rgbClr val="002060"/>
                </a:solidFill>
                <a:latin typeface="Arial" pitchFamily="34" charset="0"/>
                <a:cs typeface="Arial" pitchFamily="34" charset="0"/>
              </a:rPr>
              <a:t>GACC entry, registration and compliance services</a:t>
            </a:r>
            <a:endParaRPr lang="zh-CN" altLang="en-US" sz="1800" dirty="0">
              <a:solidFill>
                <a:srgbClr val="002060"/>
              </a:solidFill>
              <a:latin typeface="Arial" pitchFamily="34" charset="0"/>
              <a:cs typeface="Arial" pitchFamily="34" charset="0"/>
            </a:endParaRPr>
          </a:p>
        </p:txBody>
      </p:sp>
      <p:sp>
        <p:nvSpPr>
          <p:cNvPr id="26" name="矩形 25"/>
          <p:cNvSpPr/>
          <p:nvPr/>
        </p:nvSpPr>
        <p:spPr>
          <a:xfrm>
            <a:off x="323529" y="195486"/>
            <a:ext cx="144016" cy="5760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333"/>
            <a:endParaRPr lang="zh-CN" altLang="en-US">
              <a:solidFill>
                <a:prstClr val="white"/>
              </a:solidFill>
            </a:endParaRPr>
          </a:p>
        </p:txBody>
      </p:sp>
      <p:grpSp>
        <p:nvGrpSpPr>
          <p:cNvPr id="86" name="组合 85"/>
          <p:cNvGrpSpPr/>
          <p:nvPr/>
        </p:nvGrpSpPr>
        <p:grpSpPr>
          <a:xfrm>
            <a:off x="1229491" y="1796558"/>
            <a:ext cx="302034" cy="265660"/>
            <a:chOff x="1635297" y="2211709"/>
            <a:chExt cx="302034" cy="265660"/>
          </a:xfrm>
        </p:grpSpPr>
        <p:sp>
          <p:nvSpPr>
            <p:cNvPr id="81" name="平行四边形 80"/>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85" name="平行四边形 84"/>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grpSp>
        <p:nvGrpSpPr>
          <p:cNvPr id="15" name="组合 14"/>
          <p:cNvGrpSpPr/>
          <p:nvPr/>
        </p:nvGrpSpPr>
        <p:grpSpPr>
          <a:xfrm>
            <a:off x="942252" y="920057"/>
            <a:ext cx="876502" cy="876502"/>
            <a:chOff x="1244157" y="1476156"/>
            <a:chExt cx="1455635" cy="1455635"/>
          </a:xfrm>
        </p:grpSpPr>
        <p:sp>
          <p:nvSpPr>
            <p:cNvPr id="68" name="椭圆 67"/>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942252" y="2093175"/>
            <a:ext cx="876502" cy="876502"/>
            <a:chOff x="1244157" y="1476156"/>
            <a:chExt cx="1455635" cy="1455635"/>
          </a:xfrm>
        </p:grpSpPr>
        <p:sp>
          <p:nvSpPr>
            <p:cNvPr id="71" name="椭圆 70"/>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03" name="TextBox 4102"/>
          <p:cNvSpPr txBox="1"/>
          <p:nvPr/>
        </p:nvSpPr>
        <p:spPr>
          <a:xfrm>
            <a:off x="2627784" y="993021"/>
            <a:ext cx="4752528" cy="461665"/>
          </a:xfrm>
          <a:prstGeom prst="rect">
            <a:avLst/>
          </a:prstGeom>
          <a:noFill/>
        </p:spPr>
        <p:txBody>
          <a:bodyPr wrap="square" numCol="1" rtlCol="0">
            <a:spAutoFit/>
          </a:bodyPr>
          <a:lstStyle/>
          <a:p>
            <a:r>
              <a:rPr lang="en-US" altLang="zh-CN" sz="2400" dirty="0" smtClean="0">
                <a:solidFill>
                  <a:schemeClr val="bg1"/>
                </a:solidFill>
                <a:latin typeface="Century Gothic" pitchFamily="34" charset="0"/>
              </a:rPr>
              <a:t>GACC Compliance Services</a:t>
            </a:r>
            <a:endParaRPr lang="zh-CN" altLang="en-US" sz="2400" dirty="0" smtClean="0">
              <a:solidFill>
                <a:schemeClr val="bg1"/>
              </a:solidFill>
              <a:latin typeface="Century Gothic" pitchFamily="34" charset="0"/>
            </a:endParaRPr>
          </a:p>
        </p:txBody>
      </p:sp>
      <p:grpSp>
        <p:nvGrpSpPr>
          <p:cNvPr id="33" name="组合 32"/>
          <p:cNvGrpSpPr/>
          <p:nvPr/>
        </p:nvGrpSpPr>
        <p:grpSpPr>
          <a:xfrm>
            <a:off x="1229491" y="2973497"/>
            <a:ext cx="302034" cy="265660"/>
            <a:chOff x="1635297" y="2211709"/>
            <a:chExt cx="302034" cy="265660"/>
          </a:xfrm>
        </p:grpSpPr>
        <p:sp>
          <p:nvSpPr>
            <p:cNvPr id="34" name="平行四边形 33"/>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35" name="平行四边形 34"/>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sp>
        <p:nvSpPr>
          <p:cNvPr id="45" name="直角三角形 44"/>
          <p:cNvSpPr/>
          <p:nvPr/>
        </p:nvSpPr>
        <p:spPr>
          <a:xfrm rot="10800000">
            <a:off x="2267252" y="1488222"/>
            <a:ext cx="144507" cy="139775"/>
          </a:xfrm>
          <a:prstGeom prst="rtTriangle">
            <a:avLst/>
          </a:prstGeom>
          <a:solidFill>
            <a:srgbClr val="2B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6466880" y="2497212"/>
            <a:ext cx="2165979" cy="2215991"/>
          </a:xfrm>
          <a:prstGeom prst="rect">
            <a:avLst/>
          </a:prstGeom>
          <a:noFill/>
        </p:spPr>
        <p:txBody>
          <a:bodyPr wrap="none" numCol="1" rtlCol="0">
            <a:spAutoFit/>
          </a:bodyPr>
          <a:lstStyle/>
          <a:p>
            <a:pPr algn="ctr"/>
            <a:r>
              <a:rPr lang="en-US" altLang="zh-CN" sz="13800" b="1" dirty="0" smtClean="0">
                <a:solidFill>
                  <a:srgbClr val="E1E1E1"/>
                </a:solidFill>
                <a:latin typeface="Century Gothic" pitchFamily="34" charset="0"/>
              </a:rPr>
              <a:t>03</a:t>
            </a:r>
            <a:endParaRPr lang="zh-CN" altLang="en-US" sz="13800" b="1" dirty="0" smtClean="0">
              <a:solidFill>
                <a:srgbClr val="E1E1E1"/>
              </a:solidFill>
              <a:latin typeface="Century Gothic" pitchFamily="34" charset="0"/>
            </a:endParaRPr>
          </a:p>
        </p:txBody>
      </p:sp>
      <p:sp>
        <p:nvSpPr>
          <p:cNvPr id="92" name="TextBox 91"/>
          <p:cNvSpPr txBox="1"/>
          <p:nvPr/>
        </p:nvSpPr>
        <p:spPr>
          <a:xfrm>
            <a:off x="2541570" y="1563638"/>
            <a:ext cx="6077084" cy="2982349"/>
          </a:xfrm>
          <a:prstGeom prst="rect">
            <a:avLst/>
          </a:prstGeom>
          <a:noFill/>
        </p:spPr>
        <p:txBody>
          <a:bodyPr wrap="square" lIns="91434" tIns="45717" rIns="91434" bIns="45717" rtlCol="0">
            <a:spAutoFit/>
          </a:bodyPr>
          <a:lstStyle/>
          <a:p>
            <a:pPr algn="dist" defTabSz="685603">
              <a:lnSpc>
                <a:spcPct val="120000"/>
              </a:lnSpc>
              <a:spcBef>
                <a:spcPts val="600"/>
              </a:spcBef>
            </a:pPr>
            <a:r>
              <a:rPr lang="en-US" altLang="zh-CN" sz="1200" dirty="0" smtClean="0"/>
              <a:t>Chinese imported food safety administration system is a sophisticated system, composing of more than a hundred laws, regulations and standards, with several functional departments </a:t>
            </a:r>
          </a:p>
          <a:p>
            <a:pPr defTabSz="685603">
              <a:lnSpc>
                <a:spcPct val="120000"/>
              </a:lnSpc>
            </a:pPr>
            <a:r>
              <a:rPr lang="en-US" altLang="zh-CN" sz="1200" dirty="0" smtClean="0"/>
              <a:t>who formulates and implements them.</a:t>
            </a:r>
          </a:p>
          <a:p>
            <a:pPr algn="dist" defTabSz="685603">
              <a:lnSpc>
                <a:spcPct val="120000"/>
              </a:lnSpc>
              <a:spcBef>
                <a:spcPts val="600"/>
              </a:spcBef>
            </a:pPr>
            <a:r>
              <a:rPr lang="en-US" altLang="zh-CN" sz="1200" dirty="0" smtClean="0"/>
              <a:t>Relevant laws are legislated by </a:t>
            </a:r>
            <a:r>
              <a:rPr lang="en-US" altLang="zh-CN" sz="1200" b="1" dirty="0" smtClean="0"/>
              <a:t>National People’s Congress</a:t>
            </a:r>
            <a:r>
              <a:rPr lang="en-US" altLang="zh-CN" sz="1200" dirty="0" smtClean="0"/>
              <a:t>; </a:t>
            </a:r>
            <a:r>
              <a:rPr lang="en-US" altLang="zh-CN" sz="1200" b="1" dirty="0" smtClean="0"/>
              <a:t>GACC</a:t>
            </a:r>
            <a:r>
              <a:rPr lang="en-US" altLang="zh-CN" sz="1200" dirty="0" smtClean="0"/>
              <a:t>, </a:t>
            </a:r>
            <a:r>
              <a:rPr lang="en-US" altLang="zh-CN" sz="1200" b="1" dirty="0" smtClean="0"/>
              <a:t>NMPA</a:t>
            </a:r>
            <a:r>
              <a:rPr lang="en-US" altLang="zh-CN" sz="1200" dirty="0" smtClean="0"/>
              <a:t>, </a:t>
            </a:r>
            <a:r>
              <a:rPr lang="en-US" altLang="zh-CN" sz="1200" b="1" dirty="0" smtClean="0"/>
              <a:t>SAMR</a:t>
            </a:r>
            <a:r>
              <a:rPr lang="en-US" altLang="zh-CN" sz="1200" dirty="0" smtClean="0"/>
              <a:t> and </a:t>
            </a:r>
            <a:r>
              <a:rPr lang="en-US" altLang="zh-CN" sz="1200" b="1" dirty="0" smtClean="0"/>
              <a:t>National</a:t>
            </a:r>
            <a:r>
              <a:rPr lang="en-US" altLang="zh-CN" sz="1200" dirty="0" smtClean="0"/>
              <a:t> </a:t>
            </a:r>
            <a:r>
              <a:rPr lang="en-US" altLang="zh-CN" sz="1200" b="1" dirty="0" smtClean="0"/>
              <a:t>Health</a:t>
            </a:r>
            <a:r>
              <a:rPr lang="en-US" altLang="zh-CN" sz="1200" dirty="0" smtClean="0"/>
              <a:t> </a:t>
            </a:r>
            <a:r>
              <a:rPr lang="en-US" altLang="zh-CN" sz="1200" b="1" dirty="0" smtClean="0"/>
              <a:t>Committee</a:t>
            </a:r>
            <a:r>
              <a:rPr lang="en-US" altLang="zh-CN" sz="1200" dirty="0" smtClean="0"/>
              <a:t> establish a cooperative effort to implement the laws and supervise imported food safety; several departments and associations also contributes to the overall </a:t>
            </a:r>
          </a:p>
          <a:p>
            <a:pPr defTabSz="685603">
              <a:lnSpc>
                <a:spcPct val="120000"/>
              </a:lnSpc>
            </a:pPr>
            <a:r>
              <a:rPr lang="en-US" altLang="zh-CN" sz="1200" dirty="0" smtClean="0"/>
              <a:t>food safety management, including </a:t>
            </a:r>
            <a:r>
              <a:rPr lang="en-US" altLang="zh-CN" sz="1200" b="1" dirty="0" smtClean="0"/>
              <a:t>CFSA</a:t>
            </a:r>
            <a:r>
              <a:rPr lang="en-US" altLang="zh-CN" sz="1200" dirty="0" smtClean="0"/>
              <a:t>, </a:t>
            </a:r>
            <a:r>
              <a:rPr lang="en-US" altLang="zh-CN" sz="1200" b="1" dirty="0" smtClean="0"/>
              <a:t>CCA</a:t>
            </a:r>
            <a:r>
              <a:rPr lang="en-US" altLang="zh-CN" sz="1200" dirty="0" smtClean="0"/>
              <a:t>, testing laboratories at all levels, etc.</a:t>
            </a:r>
          </a:p>
          <a:p>
            <a:pPr algn="dist" defTabSz="685603">
              <a:lnSpc>
                <a:spcPct val="120000"/>
              </a:lnSpc>
              <a:spcBef>
                <a:spcPts val="600"/>
              </a:spcBef>
            </a:pPr>
            <a:r>
              <a:rPr lang="en-US" altLang="zh-CN" sz="1200" dirty="0" smtClean="0"/>
              <a:t>With years of compliance experience and professional knowledge, our team is proficient throughout all these laws, regulations, standards and competent departments. We are capable to evaluate if our client’s products are compliant with these requirements and provide applicable compliance solutions, helping you to establish a firm foundation and qualification of</a:t>
            </a:r>
          </a:p>
          <a:p>
            <a:pPr defTabSz="685603">
              <a:lnSpc>
                <a:spcPct val="120000"/>
              </a:lnSpc>
            </a:pPr>
            <a:r>
              <a:rPr lang="en-US" altLang="zh-CN" sz="1200" dirty="0" smtClean="0"/>
              <a:t>operating in Chinese imported food market.</a:t>
            </a:r>
          </a:p>
        </p:txBody>
      </p:sp>
      <p:sp>
        <p:nvSpPr>
          <p:cNvPr id="42" name="矩形 41"/>
          <p:cNvSpPr/>
          <p:nvPr/>
        </p:nvSpPr>
        <p:spPr>
          <a:xfrm>
            <a:off x="3475222" y="1262906"/>
            <a:ext cx="2551890" cy="2094419"/>
          </a:xfrm>
          <a:prstGeom prst="rect">
            <a:avLst/>
          </a:prstGeom>
          <a:blipFill dpi="0" rotWithShape="1">
            <a:blip r:embed="rId3">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755576" y="3266102"/>
            <a:ext cx="1249864" cy="1249864"/>
            <a:chOff x="1244157" y="1476156"/>
            <a:chExt cx="1455635" cy="1455635"/>
          </a:xfrm>
        </p:grpSpPr>
        <p:sp>
          <p:nvSpPr>
            <p:cNvPr id="31" name="椭圆 30"/>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47079" y="3557605"/>
            <a:ext cx="666858" cy="66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0049" y="1158308"/>
            <a:ext cx="540907" cy="39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80280" y="2327863"/>
            <a:ext cx="400450" cy="40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5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0" name="矩形 89"/>
          <p:cNvSpPr/>
          <p:nvPr/>
        </p:nvSpPr>
        <p:spPr>
          <a:xfrm>
            <a:off x="179512" y="915565"/>
            <a:ext cx="8784976" cy="3960441"/>
          </a:xfrm>
          <a:prstGeom prst="rect">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dirty="0">
              <a:solidFill>
                <a:prstClr val="white"/>
              </a:solidFill>
            </a:endParaRPr>
          </a:p>
        </p:txBody>
      </p:sp>
      <p:sp>
        <p:nvSpPr>
          <p:cNvPr id="24" name="标题 1"/>
          <p:cNvSpPr txBox="1">
            <a:spLocks/>
          </p:cNvSpPr>
          <p:nvPr/>
        </p:nvSpPr>
        <p:spPr>
          <a:xfrm>
            <a:off x="467544" y="195486"/>
            <a:ext cx="3384376" cy="576064"/>
          </a:xfrm>
          <a:prstGeom prst="rect">
            <a:avLst/>
          </a:prstGeom>
        </p:spPr>
        <p:txBody>
          <a:bodyPr vert="horz" lIns="68564" tIns="34283" rIns="68564" bIns="34283" rtlCol="0" anchor="ctr">
            <a:noAutofit/>
          </a:bodyPr>
          <a:lstStyle>
            <a:lvl1pPr algn="ctr" defTabSz="914206"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rgbClr val="002060"/>
                </a:solidFill>
                <a:latin typeface="Arial" pitchFamily="34" charset="0"/>
                <a:cs typeface="Arial" pitchFamily="34" charset="0"/>
              </a:rPr>
              <a:t>GACC entry, registration and compliance services</a:t>
            </a:r>
            <a:endParaRPr lang="zh-CN" altLang="en-US" sz="1800" dirty="0">
              <a:solidFill>
                <a:srgbClr val="002060"/>
              </a:solidFill>
              <a:latin typeface="Arial" pitchFamily="34" charset="0"/>
              <a:cs typeface="Arial" pitchFamily="34" charset="0"/>
            </a:endParaRPr>
          </a:p>
        </p:txBody>
      </p:sp>
      <p:sp>
        <p:nvSpPr>
          <p:cNvPr id="26" name="矩形 25"/>
          <p:cNvSpPr/>
          <p:nvPr/>
        </p:nvSpPr>
        <p:spPr>
          <a:xfrm>
            <a:off x="323529" y="195486"/>
            <a:ext cx="144016" cy="5760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333"/>
            <a:endParaRPr lang="zh-CN" altLang="en-US">
              <a:solidFill>
                <a:prstClr val="white"/>
              </a:solidFill>
            </a:endParaRPr>
          </a:p>
        </p:txBody>
      </p:sp>
      <p:grpSp>
        <p:nvGrpSpPr>
          <p:cNvPr id="4111" name="组合 4110"/>
          <p:cNvGrpSpPr/>
          <p:nvPr/>
        </p:nvGrpSpPr>
        <p:grpSpPr>
          <a:xfrm>
            <a:off x="3346207" y="734299"/>
            <a:ext cx="2483424" cy="946018"/>
            <a:chOff x="3961267" y="792344"/>
            <a:chExt cx="2483424" cy="946018"/>
          </a:xfrm>
          <a:gradFill>
            <a:gsLst>
              <a:gs pos="0">
                <a:srgbClr val="183495"/>
              </a:gs>
              <a:gs pos="50000">
                <a:srgbClr val="0070C0"/>
              </a:gs>
              <a:gs pos="100000">
                <a:srgbClr val="2B99E4"/>
              </a:gs>
            </a:gsLst>
            <a:path path="circle">
              <a:fillToRect r="100000" b="100000"/>
            </a:path>
          </a:gradFill>
          <a:effectLst>
            <a:outerShdw blurRad="50800" dist="38100" dir="8100000" algn="tr" rotWithShape="0">
              <a:prstClr val="black">
                <a:alpha val="40000"/>
              </a:prstClr>
            </a:outerShdw>
          </a:effectLst>
        </p:grpSpPr>
        <p:sp>
          <p:nvSpPr>
            <p:cNvPr id="127" name="矩形 126"/>
            <p:cNvSpPr/>
            <p:nvPr/>
          </p:nvSpPr>
          <p:spPr>
            <a:xfrm>
              <a:off x="3961268" y="792344"/>
              <a:ext cx="2483423" cy="572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0" name="等腰三角形 4109"/>
            <p:cNvSpPr/>
            <p:nvPr/>
          </p:nvSpPr>
          <p:spPr>
            <a:xfrm rot="10800000">
              <a:off x="3961267" y="1365000"/>
              <a:ext cx="2483424" cy="3733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12" name="矩形 4111"/>
          <p:cNvSpPr/>
          <p:nvPr/>
        </p:nvSpPr>
        <p:spPr>
          <a:xfrm>
            <a:off x="3362126" y="842567"/>
            <a:ext cx="2451587" cy="646331"/>
          </a:xfrm>
          <a:prstGeom prst="rect">
            <a:avLst/>
          </a:prstGeom>
        </p:spPr>
        <p:txBody>
          <a:bodyPr wrap="square">
            <a:spAutoFit/>
          </a:bodyPr>
          <a:lstStyle/>
          <a:p>
            <a:pPr algn="ctr"/>
            <a:r>
              <a:rPr lang="en-US" altLang="zh-CN" dirty="0">
                <a:solidFill>
                  <a:schemeClr val="bg1"/>
                </a:solidFill>
                <a:latin typeface="Century Gothic" pitchFamily="34" charset="0"/>
              </a:rPr>
              <a:t>GACC </a:t>
            </a:r>
            <a:r>
              <a:rPr lang="en-US" altLang="zh-CN" dirty="0" smtClean="0">
                <a:solidFill>
                  <a:schemeClr val="bg1"/>
                </a:solidFill>
                <a:latin typeface="Century Gothic" pitchFamily="34" charset="0"/>
              </a:rPr>
              <a:t>Compliance Services</a:t>
            </a:r>
            <a:endParaRPr lang="zh-CN" altLang="en-US" dirty="0">
              <a:solidFill>
                <a:schemeClr val="bg1"/>
              </a:solidFill>
              <a:latin typeface="Century Gothic" pitchFamily="34" charset="0"/>
            </a:endParaRPr>
          </a:p>
        </p:txBody>
      </p:sp>
      <p:sp>
        <p:nvSpPr>
          <p:cNvPr id="140" name="矩形 139"/>
          <p:cNvSpPr/>
          <p:nvPr/>
        </p:nvSpPr>
        <p:spPr>
          <a:xfrm>
            <a:off x="1835696" y="1491630"/>
            <a:ext cx="2551890" cy="2094419"/>
          </a:xfrm>
          <a:prstGeom prst="rect">
            <a:avLst/>
          </a:prstGeom>
          <a:blipFill dpi="0" rotWithShape="1">
            <a:blip r:embed="rId4">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TextBox 45"/>
          <p:cNvSpPr txBox="1"/>
          <p:nvPr/>
        </p:nvSpPr>
        <p:spPr>
          <a:xfrm>
            <a:off x="6466880" y="2497212"/>
            <a:ext cx="2165979" cy="2215991"/>
          </a:xfrm>
          <a:prstGeom prst="rect">
            <a:avLst/>
          </a:prstGeom>
          <a:noFill/>
        </p:spPr>
        <p:txBody>
          <a:bodyPr wrap="none" numCol="1" rtlCol="0">
            <a:spAutoFit/>
          </a:bodyPr>
          <a:lstStyle/>
          <a:p>
            <a:pPr algn="ctr"/>
            <a:r>
              <a:rPr lang="en-US" altLang="zh-CN" sz="13800" b="1" dirty="0" smtClean="0">
                <a:solidFill>
                  <a:srgbClr val="E1E1E1"/>
                </a:solidFill>
                <a:latin typeface="Century Gothic" pitchFamily="34" charset="0"/>
              </a:rPr>
              <a:t>03</a:t>
            </a:r>
            <a:endParaRPr lang="zh-CN" altLang="en-US" sz="13800" b="1" dirty="0" smtClean="0">
              <a:solidFill>
                <a:srgbClr val="E1E1E1"/>
              </a:solidFill>
              <a:latin typeface="Century Gothic" pitchFamily="34" charset="0"/>
            </a:endParaRPr>
          </a:p>
        </p:txBody>
      </p:sp>
      <p:sp>
        <p:nvSpPr>
          <p:cNvPr id="8" name="矩形 7"/>
          <p:cNvSpPr/>
          <p:nvPr/>
        </p:nvSpPr>
        <p:spPr>
          <a:xfrm>
            <a:off x="3330287" y="4035116"/>
            <a:ext cx="2483426" cy="738664"/>
          </a:xfrm>
          <a:prstGeom prst="rect">
            <a:avLst/>
          </a:prstGeom>
        </p:spPr>
        <p:txBody>
          <a:bodyPr wrap="square">
            <a:spAutoFit/>
          </a:bodyPr>
          <a:lstStyle/>
          <a:p>
            <a:pPr algn="ctr"/>
            <a:r>
              <a:rPr lang="en-US" altLang="zh-CN" sz="1400" dirty="0"/>
              <a:t>Compliance analyze based on these relevant laws, regulations and food safety standards</a:t>
            </a:r>
            <a:endParaRPr lang="zh-CN" altLang="en-US" sz="1400" dirty="0"/>
          </a:p>
        </p:txBody>
      </p:sp>
      <p:pic>
        <p:nvPicPr>
          <p:cNvPr id="16" name="图片 1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991220"/>
            <a:ext cx="3248312" cy="1957521"/>
          </a:xfrm>
          <a:prstGeom prst="rect">
            <a:avLst/>
          </a:prstGeom>
        </p:spPr>
      </p:pic>
      <p:pic>
        <p:nvPicPr>
          <p:cNvPr id="17" name="图片 1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545" y="3175100"/>
            <a:ext cx="2657155" cy="1229348"/>
          </a:xfrm>
          <a:prstGeom prst="rect">
            <a:avLst/>
          </a:prstGeom>
        </p:spPr>
      </p:pic>
      <p:pic>
        <p:nvPicPr>
          <p:cNvPr id="18" name="图片 1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2120" y="991638"/>
            <a:ext cx="2807158" cy="3822627"/>
          </a:xfrm>
          <a:prstGeom prst="rect">
            <a:avLst/>
          </a:prstGeom>
        </p:spPr>
      </p:pic>
      <p:cxnSp>
        <p:nvCxnSpPr>
          <p:cNvPr id="80" name="肘形连接符 79"/>
          <p:cNvCxnSpPr>
            <a:stCxn id="17" idx="3"/>
            <a:endCxn id="96" idx="2"/>
          </p:cNvCxnSpPr>
          <p:nvPr/>
        </p:nvCxnSpPr>
        <p:spPr>
          <a:xfrm flipV="1">
            <a:off x="3124700" y="2902952"/>
            <a:ext cx="701140" cy="886822"/>
          </a:xfrm>
          <a:prstGeom prst="bentConnector3">
            <a:avLst>
              <a:gd name="adj1" fmla="val 54416"/>
            </a:avLst>
          </a:prstGeom>
          <a:ln w="285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 name="肘形连接符 82"/>
          <p:cNvCxnSpPr>
            <a:stCxn id="16" idx="3"/>
            <a:endCxn id="96" idx="2"/>
          </p:cNvCxnSpPr>
          <p:nvPr/>
        </p:nvCxnSpPr>
        <p:spPr>
          <a:xfrm>
            <a:off x="3427824" y="1969981"/>
            <a:ext cx="398016" cy="932971"/>
          </a:xfrm>
          <a:prstGeom prst="bentConnector3">
            <a:avLst>
              <a:gd name="adj1" fmla="val 18889"/>
            </a:avLst>
          </a:prstGeom>
          <a:ln w="285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3825840" y="2845362"/>
            <a:ext cx="115180" cy="11518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5202980" y="2845362"/>
            <a:ext cx="115180" cy="11518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04" name="直接连接符 4103"/>
          <p:cNvCxnSpPr>
            <a:stCxn id="102" idx="6"/>
            <a:endCxn id="18" idx="1"/>
          </p:cNvCxnSpPr>
          <p:nvPr/>
        </p:nvCxnSpPr>
        <p:spPr>
          <a:xfrm>
            <a:off x="5318160" y="2902952"/>
            <a:ext cx="333960" cy="0"/>
          </a:xfrm>
          <a:prstGeom prst="line">
            <a:avLst/>
          </a:prstGeom>
          <a:ln w="285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115" name="圆角矩形 4114"/>
          <p:cNvSpPr/>
          <p:nvPr/>
        </p:nvSpPr>
        <p:spPr>
          <a:xfrm>
            <a:off x="3314368" y="4035116"/>
            <a:ext cx="2515264" cy="738664"/>
          </a:xfrm>
          <a:prstGeom prst="roundRect">
            <a:avLst/>
          </a:prstGeom>
          <a:noFill/>
          <a:ln w="38100">
            <a:solidFill>
              <a:srgbClr val="065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6" name="直接连接符 135"/>
          <p:cNvCxnSpPr>
            <a:endCxn id="8" idx="0"/>
          </p:cNvCxnSpPr>
          <p:nvPr/>
        </p:nvCxnSpPr>
        <p:spPr>
          <a:xfrm>
            <a:off x="4572000" y="3329417"/>
            <a:ext cx="0" cy="705699"/>
          </a:xfrm>
          <a:prstGeom prst="line">
            <a:avLst/>
          </a:prstGeom>
          <a:ln w="28575">
            <a:solidFill>
              <a:srgbClr val="065395"/>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021800" y="2360609"/>
            <a:ext cx="1100399" cy="1100399"/>
            <a:chOff x="942257" y="3639463"/>
            <a:chExt cx="876502" cy="876502"/>
          </a:xfrm>
        </p:grpSpPr>
        <p:grpSp>
          <p:nvGrpSpPr>
            <p:cNvPr id="30" name="组合 29"/>
            <p:cNvGrpSpPr/>
            <p:nvPr/>
          </p:nvGrpSpPr>
          <p:grpSpPr>
            <a:xfrm>
              <a:off x="942257" y="3639463"/>
              <a:ext cx="876502" cy="876502"/>
              <a:chOff x="1244157" y="1476156"/>
              <a:chExt cx="1455635" cy="1455635"/>
            </a:xfrm>
          </p:grpSpPr>
          <p:sp>
            <p:nvSpPr>
              <p:cNvPr id="31" name="椭圆 30"/>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180281" y="3877487"/>
              <a:ext cx="400451" cy="40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5147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 name="矩形 89"/>
          <p:cNvSpPr/>
          <p:nvPr/>
        </p:nvSpPr>
        <p:spPr>
          <a:xfrm>
            <a:off x="2411760" y="843558"/>
            <a:ext cx="6336704" cy="3909464"/>
          </a:xfrm>
          <a:prstGeom prst="rect">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grpSp>
        <p:nvGrpSpPr>
          <p:cNvPr id="4105" name="组合 4104"/>
          <p:cNvGrpSpPr/>
          <p:nvPr/>
        </p:nvGrpSpPr>
        <p:grpSpPr>
          <a:xfrm>
            <a:off x="2267744" y="915566"/>
            <a:ext cx="5169310" cy="572656"/>
            <a:chOff x="2267744" y="915566"/>
            <a:chExt cx="5169310" cy="572656"/>
          </a:xfrm>
          <a:gradFill flip="none" rotWithShape="1">
            <a:gsLst>
              <a:gs pos="0">
                <a:srgbClr val="183495"/>
              </a:gs>
              <a:gs pos="50000">
                <a:srgbClr val="0070C0"/>
              </a:gs>
              <a:gs pos="100000">
                <a:srgbClr val="2B99E4"/>
              </a:gs>
            </a:gsLst>
            <a:path path="circle">
              <a:fillToRect r="100000" b="100000"/>
            </a:path>
            <a:tileRect l="-100000" t="-100000"/>
          </a:gradFill>
        </p:grpSpPr>
        <p:sp>
          <p:nvSpPr>
            <p:cNvPr id="95" name="矩形 94"/>
            <p:cNvSpPr/>
            <p:nvPr/>
          </p:nvSpPr>
          <p:spPr>
            <a:xfrm>
              <a:off x="2267744" y="915566"/>
              <a:ext cx="4966846" cy="572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7" name="直角三角形 4096"/>
            <p:cNvSpPr/>
            <p:nvPr/>
          </p:nvSpPr>
          <p:spPr>
            <a:xfrm rot="13500000">
              <a:off x="7032125" y="999429"/>
              <a:ext cx="404929" cy="4049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标题 1"/>
          <p:cNvSpPr txBox="1">
            <a:spLocks/>
          </p:cNvSpPr>
          <p:nvPr/>
        </p:nvSpPr>
        <p:spPr>
          <a:xfrm>
            <a:off x="467544" y="195486"/>
            <a:ext cx="3384376" cy="576064"/>
          </a:xfrm>
          <a:prstGeom prst="rect">
            <a:avLst/>
          </a:prstGeom>
        </p:spPr>
        <p:txBody>
          <a:bodyPr vert="horz" lIns="68564" tIns="34283" rIns="68564" bIns="34283" rtlCol="0" anchor="ctr">
            <a:noAutofit/>
          </a:bodyPr>
          <a:lstStyle>
            <a:lvl1pPr algn="ctr" defTabSz="914206"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rgbClr val="002060"/>
                </a:solidFill>
                <a:latin typeface="Arial" pitchFamily="34" charset="0"/>
                <a:cs typeface="Arial" pitchFamily="34" charset="0"/>
              </a:rPr>
              <a:t>GACC entry, registration and compliance services</a:t>
            </a:r>
            <a:endParaRPr lang="zh-CN" altLang="en-US" sz="1800" dirty="0">
              <a:solidFill>
                <a:srgbClr val="002060"/>
              </a:solidFill>
              <a:latin typeface="Arial" pitchFamily="34" charset="0"/>
              <a:cs typeface="Arial" pitchFamily="34" charset="0"/>
            </a:endParaRPr>
          </a:p>
        </p:txBody>
      </p:sp>
      <p:sp>
        <p:nvSpPr>
          <p:cNvPr id="26" name="矩形 25"/>
          <p:cNvSpPr/>
          <p:nvPr/>
        </p:nvSpPr>
        <p:spPr>
          <a:xfrm>
            <a:off x="323529" y="195486"/>
            <a:ext cx="144016" cy="5760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333"/>
            <a:endParaRPr lang="zh-CN" altLang="en-US">
              <a:solidFill>
                <a:prstClr val="white"/>
              </a:solidFill>
            </a:endParaRPr>
          </a:p>
        </p:txBody>
      </p:sp>
      <p:grpSp>
        <p:nvGrpSpPr>
          <p:cNvPr id="86" name="组合 85"/>
          <p:cNvGrpSpPr/>
          <p:nvPr/>
        </p:nvGrpSpPr>
        <p:grpSpPr>
          <a:xfrm>
            <a:off x="1229491" y="1796558"/>
            <a:ext cx="302034" cy="265660"/>
            <a:chOff x="1635297" y="2211709"/>
            <a:chExt cx="302034" cy="265660"/>
          </a:xfrm>
        </p:grpSpPr>
        <p:sp>
          <p:nvSpPr>
            <p:cNvPr id="81" name="平行四边形 80"/>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85" name="平行四边形 84"/>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grpSp>
        <p:nvGrpSpPr>
          <p:cNvPr id="15" name="组合 14"/>
          <p:cNvGrpSpPr/>
          <p:nvPr/>
        </p:nvGrpSpPr>
        <p:grpSpPr>
          <a:xfrm>
            <a:off x="942252" y="920057"/>
            <a:ext cx="876502" cy="876502"/>
            <a:chOff x="1244157" y="1476156"/>
            <a:chExt cx="1455635" cy="1455635"/>
          </a:xfrm>
        </p:grpSpPr>
        <p:sp>
          <p:nvSpPr>
            <p:cNvPr id="68" name="椭圆 67"/>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942252" y="2093175"/>
            <a:ext cx="876502" cy="876502"/>
            <a:chOff x="1244157" y="1476156"/>
            <a:chExt cx="1455635" cy="1455635"/>
          </a:xfrm>
        </p:grpSpPr>
        <p:sp>
          <p:nvSpPr>
            <p:cNvPr id="71" name="椭圆 70"/>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80275" y="1154745"/>
            <a:ext cx="400450" cy="40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TextBox 4102"/>
          <p:cNvSpPr txBox="1"/>
          <p:nvPr/>
        </p:nvSpPr>
        <p:spPr>
          <a:xfrm>
            <a:off x="2627784" y="993021"/>
            <a:ext cx="4752528" cy="461665"/>
          </a:xfrm>
          <a:prstGeom prst="rect">
            <a:avLst/>
          </a:prstGeom>
          <a:noFill/>
        </p:spPr>
        <p:txBody>
          <a:bodyPr wrap="square" numCol="1" rtlCol="0">
            <a:spAutoFit/>
          </a:bodyPr>
          <a:lstStyle/>
          <a:p>
            <a:r>
              <a:rPr lang="en-US" altLang="zh-CN" sz="2400" dirty="0" smtClean="0">
                <a:solidFill>
                  <a:schemeClr val="bg1"/>
                </a:solidFill>
                <a:latin typeface="Century Gothic" pitchFamily="34" charset="0"/>
              </a:rPr>
              <a:t>GACC Remedy Services</a:t>
            </a:r>
            <a:endParaRPr lang="zh-CN" altLang="en-US" sz="2400" dirty="0" smtClean="0">
              <a:solidFill>
                <a:schemeClr val="bg1"/>
              </a:solidFill>
              <a:latin typeface="Century Gothic" pitchFamily="34" charset="0"/>
            </a:endParaRPr>
          </a:p>
        </p:txBody>
      </p:sp>
      <p:grpSp>
        <p:nvGrpSpPr>
          <p:cNvPr id="33" name="组合 32"/>
          <p:cNvGrpSpPr/>
          <p:nvPr/>
        </p:nvGrpSpPr>
        <p:grpSpPr>
          <a:xfrm>
            <a:off x="1229491" y="2973497"/>
            <a:ext cx="302034" cy="265660"/>
            <a:chOff x="1635297" y="2211709"/>
            <a:chExt cx="302034" cy="265660"/>
          </a:xfrm>
        </p:grpSpPr>
        <p:sp>
          <p:nvSpPr>
            <p:cNvPr id="34" name="平行四边形 33"/>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35" name="平行四边形 34"/>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sp>
        <p:nvSpPr>
          <p:cNvPr id="45" name="直角三角形 44"/>
          <p:cNvSpPr/>
          <p:nvPr/>
        </p:nvSpPr>
        <p:spPr>
          <a:xfrm rot="10800000">
            <a:off x="2267252" y="1488222"/>
            <a:ext cx="144507" cy="139775"/>
          </a:xfrm>
          <a:prstGeom prst="rtTriangle">
            <a:avLst/>
          </a:prstGeom>
          <a:solidFill>
            <a:srgbClr val="2B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6466880" y="2497212"/>
            <a:ext cx="2165979" cy="2215991"/>
          </a:xfrm>
          <a:prstGeom prst="rect">
            <a:avLst/>
          </a:prstGeom>
          <a:noFill/>
        </p:spPr>
        <p:txBody>
          <a:bodyPr wrap="none" numCol="1" rtlCol="0">
            <a:spAutoFit/>
          </a:bodyPr>
          <a:lstStyle/>
          <a:p>
            <a:pPr algn="ctr"/>
            <a:r>
              <a:rPr lang="en-US" altLang="zh-CN" sz="13800" b="1" dirty="0" smtClean="0">
                <a:solidFill>
                  <a:srgbClr val="E1E1E1"/>
                </a:solidFill>
                <a:latin typeface="Century Gothic" pitchFamily="34" charset="0"/>
              </a:rPr>
              <a:t>04</a:t>
            </a:r>
            <a:endParaRPr lang="zh-CN" altLang="en-US" sz="13800" b="1" dirty="0" smtClean="0">
              <a:solidFill>
                <a:srgbClr val="E1E1E1"/>
              </a:solidFill>
              <a:latin typeface="Century Gothic" pitchFamily="34" charset="0"/>
            </a:endParaRPr>
          </a:p>
        </p:txBody>
      </p:sp>
      <p:sp>
        <p:nvSpPr>
          <p:cNvPr id="92" name="TextBox 91"/>
          <p:cNvSpPr txBox="1"/>
          <p:nvPr/>
        </p:nvSpPr>
        <p:spPr>
          <a:xfrm>
            <a:off x="2627783" y="1558307"/>
            <a:ext cx="6005075" cy="3271659"/>
          </a:xfrm>
          <a:prstGeom prst="rect">
            <a:avLst/>
          </a:prstGeom>
          <a:noFill/>
        </p:spPr>
        <p:txBody>
          <a:bodyPr wrap="square" lIns="91434" tIns="45717" rIns="91434" bIns="45717" rtlCol="0">
            <a:spAutoFit/>
          </a:bodyPr>
          <a:lstStyle/>
          <a:p>
            <a:pPr algn="dist">
              <a:lnSpc>
                <a:spcPct val="110000"/>
              </a:lnSpc>
              <a:spcBef>
                <a:spcPts val="600"/>
              </a:spcBef>
            </a:pPr>
            <a:r>
              <a:rPr lang="en-US" altLang="zh-CN" sz="1200" dirty="0" smtClean="0"/>
              <a:t>Our institution provides </a:t>
            </a:r>
            <a:r>
              <a:rPr lang="en-US" altLang="zh-CN" sz="1200" b="1" dirty="0" smtClean="0"/>
              <a:t>remedy</a:t>
            </a:r>
            <a:r>
              <a:rPr lang="en-US" altLang="zh-CN" sz="1200" dirty="0" smtClean="0"/>
              <a:t> </a:t>
            </a:r>
            <a:r>
              <a:rPr lang="en-US" altLang="zh-CN" sz="1200" b="1" dirty="0" smtClean="0"/>
              <a:t>services</a:t>
            </a:r>
            <a:r>
              <a:rPr lang="en-US" altLang="zh-CN" sz="1200" dirty="0" smtClean="0"/>
              <a:t> for overseas manufacturers in different entry failure situations. Our professional team will analyze the cause of entry failure and provide accurate remedy solutions to assist you obtain entry qualifications successfully. We provide remedy </a:t>
            </a:r>
          </a:p>
          <a:p>
            <a:pPr>
              <a:lnSpc>
                <a:spcPct val="110000"/>
              </a:lnSpc>
            </a:pPr>
            <a:r>
              <a:rPr lang="en-US" altLang="zh-CN" sz="1200" dirty="0" smtClean="0"/>
              <a:t>services under these situations, include but not limited to:</a:t>
            </a:r>
          </a:p>
          <a:p>
            <a:pPr marL="285750" indent="-285750">
              <a:lnSpc>
                <a:spcPct val="110000"/>
              </a:lnSpc>
              <a:spcBef>
                <a:spcPts val="600"/>
              </a:spcBef>
              <a:buFont typeface="Wingdings" pitchFamily="2" charset="2"/>
              <a:buChar char="Ø"/>
            </a:pPr>
            <a:r>
              <a:rPr lang="en-US" altLang="zh-CN" sz="1200" dirty="0" smtClean="0"/>
              <a:t>Remedy for domestic competent authority review failure</a:t>
            </a:r>
          </a:p>
          <a:p>
            <a:pPr marL="285750" indent="-285750">
              <a:lnSpc>
                <a:spcPct val="110000"/>
              </a:lnSpc>
              <a:spcBef>
                <a:spcPts val="600"/>
              </a:spcBef>
              <a:buFont typeface="Wingdings" pitchFamily="2" charset="2"/>
              <a:buChar char="Ø"/>
            </a:pPr>
            <a:r>
              <a:rPr lang="en-US" altLang="zh-CN" sz="1200" dirty="0" smtClean="0"/>
              <a:t>Remedy for information correction issued by domestic competent authority</a:t>
            </a:r>
            <a:endParaRPr lang="zh-CN" altLang="zh-CN" sz="1200" dirty="0"/>
          </a:p>
          <a:p>
            <a:pPr marL="285750" indent="-285750">
              <a:lnSpc>
                <a:spcPct val="110000"/>
              </a:lnSpc>
              <a:spcBef>
                <a:spcPts val="600"/>
              </a:spcBef>
              <a:buFont typeface="Wingdings" pitchFamily="2" charset="2"/>
              <a:buChar char="Ø"/>
            </a:pPr>
            <a:r>
              <a:rPr lang="en-US" altLang="zh-CN" sz="1200" dirty="0" smtClean="0"/>
              <a:t>Remedy for GACC inspections failure</a:t>
            </a:r>
          </a:p>
          <a:p>
            <a:pPr marL="285750" indent="-285750">
              <a:lnSpc>
                <a:spcPct val="110000"/>
              </a:lnSpc>
              <a:spcBef>
                <a:spcPts val="600"/>
              </a:spcBef>
              <a:buFont typeface="Wingdings" pitchFamily="2" charset="2"/>
              <a:buChar char="Ø"/>
            </a:pPr>
            <a:r>
              <a:rPr lang="en-US" altLang="zh-CN" sz="1200" dirty="0" smtClean="0"/>
              <a:t>Attorney Remedy</a:t>
            </a:r>
            <a:endParaRPr lang="zh-CN" altLang="zh-CN" sz="1200" dirty="0" smtClean="0"/>
          </a:p>
          <a:p>
            <a:pPr marL="285750" indent="-285750">
              <a:lnSpc>
                <a:spcPct val="110000"/>
              </a:lnSpc>
              <a:spcBef>
                <a:spcPts val="600"/>
              </a:spcBef>
              <a:buFont typeface="Wingdings" pitchFamily="2" charset="2"/>
              <a:buChar char="Ø"/>
            </a:pPr>
            <a:r>
              <a:rPr lang="en-US" altLang="zh-CN" sz="1200" dirty="0" smtClean="0"/>
              <a:t>Other remedies</a:t>
            </a:r>
          </a:p>
          <a:p>
            <a:pPr algn="dist">
              <a:lnSpc>
                <a:spcPct val="110000"/>
              </a:lnSpc>
              <a:spcBef>
                <a:spcPts val="600"/>
              </a:spcBef>
            </a:pPr>
            <a:r>
              <a:rPr lang="en-US" altLang="zh-CN" sz="1200" b="1" dirty="0" smtClean="0"/>
              <a:t>Note</a:t>
            </a:r>
            <a:r>
              <a:rPr lang="en-US" altLang="zh-CN" sz="1200" dirty="0" smtClean="0"/>
              <a:t>: The </a:t>
            </a:r>
            <a:r>
              <a:rPr lang="en-US" altLang="zh-CN" sz="1200" dirty="0"/>
              <a:t>Remedy measures here is a kind of self-definition of certain business types by our institution, it does not represent official expressions, and are not related to any other third parties and traditional trade remedies. Technical barriers, self-deficiencies and confirmation </a:t>
            </a:r>
            <a:endParaRPr lang="en-US" altLang="zh-CN" sz="1200" dirty="0" smtClean="0"/>
          </a:p>
          <a:p>
            <a:pPr>
              <a:lnSpc>
                <a:spcPct val="110000"/>
              </a:lnSpc>
            </a:pPr>
            <a:r>
              <a:rPr lang="en-US" altLang="zh-CN" sz="1200" dirty="0" smtClean="0"/>
              <a:t>of </a:t>
            </a:r>
            <a:r>
              <a:rPr lang="en-US" altLang="zh-CN" sz="1200" dirty="0"/>
              <a:t>registration requirements do not belong to the category of Remedy</a:t>
            </a:r>
            <a:r>
              <a:rPr lang="en-US" altLang="zh-CN" sz="1200" dirty="0" smtClean="0"/>
              <a:t>.</a:t>
            </a:r>
            <a:endParaRPr lang="zh-CN" altLang="zh-CN" sz="1200" dirty="0"/>
          </a:p>
        </p:txBody>
      </p:sp>
      <p:sp>
        <p:nvSpPr>
          <p:cNvPr id="42" name="矩形 41"/>
          <p:cNvSpPr/>
          <p:nvPr/>
        </p:nvSpPr>
        <p:spPr>
          <a:xfrm>
            <a:off x="4139952" y="1649859"/>
            <a:ext cx="2551890" cy="2094419"/>
          </a:xfrm>
          <a:prstGeom prst="rect">
            <a:avLst/>
          </a:prstGeom>
          <a:blipFill dpi="0" rotWithShape="1">
            <a:blip r:embed="rId4">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55576" y="3266102"/>
            <a:ext cx="1249864" cy="1249864"/>
            <a:chOff x="942257" y="3639463"/>
            <a:chExt cx="876502" cy="876502"/>
          </a:xfrm>
        </p:grpSpPr>
        <p:grpSp>
          <p:nvGrpSpPr>
            <p:cNvPr id="30" name="组合 29"/>
            <p:cNvGrpSpPr/>
            <p:nvPr/>
          </p:nvGrpSpPr>
          <p:grpSpPr>
            <a:xfrm>
              <a:off x="942257" y="3639463"/>
              <a:ext cx="876502" cy="876502"/>
              <a:chOff x="1244157" y="1476156"/>
              <a:chExt cx="1455635" cy="1455635"/>
            </a:xfrm>
          </p:grpSpPr>
          <p:sp>
            <p:nvSpPr>
              <p:cNvPr id="31" name="椭圆 30"/>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8" name="pic"/>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161761" y="3899428"/>
              <a:ext cx="437494" cy="356570"/>
            </a:xfrm>
            <a:prstGeom prst="rect">
              <a:avLst/>
            </a:prstGeom>
          </p:spPr>
        </p:pic>
      </p:grpSp>
      <p:pic>
        <p:nvPicPr>
          <p:cNvPr id="36"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70695" y="2321613"/>
            <a:ext cx="419626" cy="4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35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 name="矩形 89"/>
          <p:cNvSpPr/>
          <p:nvPr/>
        </p:nvSpPr>
        <p:spPr>
          <a:xfrm>
            <a:off x="756067" y="843557"/>
            <a:ext cx="7848381" cy="3869645"/>
          </a:xfrm>
          <a:prstGeom prst="rect">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24" name="标题 1"/>
          <p:cNvSpPr txBox="1">
            <a:spLocks/>
          </p:cNvSpPr>
          <p:nvPr/>
        </p:nvSpPr>
        <p:spPr>
          <a:xfrm>
            <a:off x="467544" y="195486"/>
            <a:ext cx="3384376" cy="576064"/>
          </a:xfrm>
          <a:prstGeom prst="rect">
            <a:avLst/>
          </a:prstGeom>
        </p:spPr>
        <p:txBody>
          <a:bodyPr vert="horz" lIns="68564" tIns="34283" rIns="68564" bIns="34283" rtlCol="0" anchor="ctr">
            <a:noAutofit/>
          </a:bodyPr>
          <a:lstStyle>
            <a:lvl1pPr algn="ctr" defTabSz="914206"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rgbClr val="002060"/>
                </a:solidFill>
                <a:latin typeface="Arial" pitchFamily="34" charset="0"/>
                <a:cs typeface="Arial" pitchFamily="34" charset="0"/>
              </a:rPr>
              <a:t>GACC entry, registration and compliance services</a:t>
            </a:r>
            <a:endParaRPr lang="zh-CN" altLang="en-US" sz="1800" dirty="0">
              <a:solidFill>
                <a:srgbClr val="002060"/>
              </a:solidFill>
              <a:latin typeface="Arial" pitchFamily="34" charset="0"/>
              <a:cs typeface="Arial" pitchFamily="34" charset="0"/>
            </a:endParaRPr>
          </a:p>
        </p:txBody>
      </p:sp>
      <p:sp>
        <p:nvSpPr>
          <p:cNvPr id="26" name="矩形 25"/>
          <p:cNvSpPr/>
          <p:nvPr/>
        </p:nvSpPr>
        <p:spPr>
          <a:xfrm>
            <a:off x="323529" y="195486"/>
            <a:ext cx="144016" cy="5760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333"/>
            <a:endParaRPr lang="zh-CN" altLang="en-US">
              <a:solidFill>
                <a:prstClr val="white"/>
              </a:solidFill>
            </a:endParaRPr>
          </a:p>
        </p:txBody>
      </p:sp>
      <p:grpSp>
        <p:nvGrpSpPr>
          <p:cNvPr id="2" name="组合 1"/>
          <p:cNvGrpSpPr/>
          <p:nvPr/>
        </p:nvGrpSpPr>
        <p:grpSpPr>
          <a:xfrm>
            <a:off x="611560" y="915566"/>
            <a:ext cx="5169802" cy="712431"/>
            <a:chOff x="2267252" y="915566"/>
            <a:chExt cx="5169802" cy="712431"/>
          </a:xfrm>
        </p:grpSpPr>
        <p:grpSp>
          <p:nvGrpSpPr>
            <p:cNvPr id="4105" name="组合 4104"/>
            <p:cNvGrpSpPr/>
            <p:nvPr/>
          </p:nvGrpSpPr>
          <p:grpSpPr>
            <a:xfrm>
              <a:off x="2267744" y="915566"/>
              <a:ext cx="5169310" cy="572656"/>
              <a:chOff x="2267744" y="915566"/>
              <a:chExt cx="5169310" cy="572656"/>
            </a:xfrm>
            <a:gradFill flip="none" rotWithShape="1">
              <a:gsLst>
                <a:gs pos="0">
                  <a:srgbClr val="183495"/>
                </a:gs>
                <a:gs pos="50000">
                  <a:srgbClr val="0070C0"/>
                </a:gs>
                <a:gs pos="100000">
                  <a:srgbClr val="2B99E4"/>
                </a:gs>
              </a:gsLst>
              <a:path path="circle">
                <a:fillToRect r="100000" b="100000"/>
              </a:path>
              <a:tileRect l="-100000" t="-100000"/>
            </a:gradFill>
          </p:grpSpPr>
          <p:sp>
            <p:nvSpPr>
              <p:cNvPr id="95" name="矩形 94"/>
              <p:cNvSpPr/>
              <p:nvPr/>
            </p:nvSpPr>
            <p:spPr>
              <a:xfrm>
                <a:off x="2267744" y="915566"/>
                <a:ext cx="4966846" cy="572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7" name="直角三角形 4096"/>
              <p:cNvSpPr/>
              <p:nvPr/>
            </p:nvSpPr>
            <p:spPr>
              <a:xfrm rot="13500000">
                <a:off x="7032125" y="999429"/>
                <a:ext cx="404929" cy="4049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03" name="TextBox 4102"/>
            <p:cNvSpPr txBox="1"/>
            <p:nvPr/>
          </p:nvSpPr>
          <p:spPr>
            <a:xfrm>
              <a:off x="2627784" y="993021"/>
              <a:ext cx="4752528" cy="461665"/>
            </a:xfrm>
            <a:prstGeom prst="rect">
              <a:avLst/>
            </a:prstGeom>
            <a:noFill/>
          </p:spPr>
          <p:txBody>
            <a:bodyPr wrap="square" numCol="1" rtlCol="0">
              <a:spAutoFit/>
            </a:bodyPr>
            <a:lstStyle/>
            <a:p>
              <a:r>
                <a:rPr lang="en-US" altLang="zh-CN" sz="2400" dirty="0" smtClean="0">
                  <a:solidFill>
                    <a:schemeClr val="bg1"/>
                  </a:solidFill>
                  <a:latin typeface="Century Gothic" pitchFamily="34" charset="0"/>
                </a:rPr>
                <a:t>Training Services</a:t>
              </a:r>
              <a:endParaRPr lang="zh-CN" altLang="en-US" sz="2400" dirty="0" smtClean="0">
                <a:solidFill>
                  <a:schemeClr val="bg1"/>
                </a:solidFill>
                <a:latin typeface="Century Gothic" pitchFamily="34" charset="0"/>
              </a:endParaRPr>
            </a:p>
          </p:txBody>
        </p:sp>
        <p:sp>
          <p:nvSpPr>
            <p:cNvPr id="45" name="直角三角形 44"/>
            <p:cNvSpPr/>
            <p:nvPr/>
          </p:nvSpPr>
          <p:spPr>
            <a:xfrm rot="10800000">
              <a:off x="2267252" y="1488222"/>
              <a:ext cx="144507" cy="139775"/>
            </a:xfrm>
            <a:prstGeom prst="rtTriangle">
              <a:avLst/>
            </a:prstGeom>
            <a:solidFill>
              <a:srgbClr val="2B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5"/>
          <p:cNvSpPr txBox="1"/>
          <p:nvPr/>
        </p:nvSpPr>
        <p:spPr>
          <a:xfrm>
            <a:off x="6322864" y="2732023"/>
            <a:ext cx="2165978" cy="2215991"/>
          </a:xfrm>
          <a:prstGeom prst="rect">
            <a:avLst/>
          </a:prstGeom>
          <a:noFill/>
        </p:spPr>
        <p:txBody>
          <a:bodyPr wrap="none" numCol="1" rtlCol="0">
            <a:spAutoFit/>
          </a:bodyPr>
          <a:lstStyle/>
          <a:p>
            <a:pPr algn="ctr"/>
            <a:r>
              <a:rPr lang="en-US" altLang="zh-CN" sz="13800" b="1" dirty="0" smtClean="0">
                <a:solidFill>
                  <a:srgbClr val="E1E1E1"/>
                </a:solidFill>
                <a:latin typeface="Century Gothic" pitchFamily="34" charset="0"/>
              </a:rPr>
              <a:t>05</a:t>
            </a:r>
            <a:endParaRPr lang="zh-CN" altLang="en-US" sz="13800" b="1" dirty="0" smtClean="0">
              <a:solidFill>
                <a:srgbClr val="E1E1E1"/>
              </a:solidFill>
              <a:latin typeface="Century Gothic" pitchFamily="34" charset="0"/>
            </a:endParaRPr>
          </a:p>
        </p:txBody>
      </p:sp>
      <p:sp>
        <p:nvSpPr>
          <p:cNvPr id="92" name="TextBox 91"/>
          <p:cNvSpPr txBox="1"/>
          <p:nvPr/>
        </p:nvSpPr>
        <p:spPr>
          <a:xfrm>
            <a:off x="972092" y="1488222"/>
            <a:ext cx="7502546" cy="3182404"/>
          </a:xfrm>
          <a:prstGeom prst="rect">
            <a:avLst/>
          </a:prstGeom>
          <a:noFill/>
        </p:spPr>
        <p:txBody>
          <a:bodyPr wrap="square" lIns="91434" tIns="45717" rIns="91434" bIns="45717" rtlCol="0">
            <a:spAutoFit/>
          </a:bodyPr>
          <a:lstStyle/>
          <a:p>
            <a:pPr>
              <a:lnSpc>
                <a:spcPct val="110000"/>
              </a:lnSpc>
              <a:spcBef>
                <a:spcPts val="600"/>
              </a:spcBef>
            </a:pPr>
            <a:r>
              <a:rPr lang="en-US" altLang="zh-CN" sz="1200" dirty="0"/>
              <a:t>Training is the most direct and effective way for companies to understand the target market. To quickly understand the access procedures about overseas manufacturers, exporter filing procedures, national food safety standards, product compliance programs, trade supervision conditions, official supervision systems and regulatory frameworks, etc. we prepare relevant courses and training by way of online courses and webinars</a:t>
            </a:r>
            <a:r>
              <a:rPr lang="en-US" altLang="zh-CN" sz="1200" dirty="0" smtClean="0"/>
              <a:t>.</a:t>
            </a:r>
          </a:p>
          <a:p>
            <a:pPr>
              <a:spcBef>
                <a:spcPts val="600"/>
              </a:spcBef>
            </a:pPr>
            <a:r>
              <a:rPr lang="en-US" altLang="zh-CN" sz="1200" b="1" dirty="0"/>
              <a:t>The training content includes:</a:t>
            </a:r>
            <a:endParaRPr lang="zh-CN" altLang="zh-CN" sz="1200" b="1" dirty="0"/>
          </a:p>
          <a:p>
            <a:pPr>
              <a:spcBef>
                <a:spcPts val="600"/>
              </a:spcBef>
            </a:pPr>
            <a:r>
              <a:rPr lang="en-US" altLang="zh-CN" sz="1200" dirty="0"/>
              <a:t>1. Categorize products to determine the registration methods and application materials for overseas manufacturers, processors, and storage facilities;</a:t>
            </a:r>
            <a:endParaRPr lang="zh-CN" altLang="zh-CN" sz="1200" dirty="0"/>
          </a:p>
          <a:p>
            <a:pPr>
              <a:spcBef>
                <a:spcPts val="600"/>
              </a:spcBef>
            </a:pPr>
            <a:r>
              <a:rPr lang="en-US" altLang="zh-CN" sz="1200" dirty="0"/>
              <a:t>2. Laws, regulations and compliance paths for product technical compliance and label compliance;</a:t>
            </a:r>
            <a:endParaRPr lang="zh-CN" altLang="zh-CN" sz="1200" dirty="0"/>
          </a:p>
          <a:p>
            <a:pPr>
              <a:spcBef>
                <a:spcPts val="600"/>
              </a:spcBef>
            </a:pPr>
            <a:r>
              <a:rPr lang="en-US" altLang="zh-CN" sz="1200" dirty="0"/>
              <a:t>3. Countermeasures to trade procedures and regulatory conditions;</a:t>
            </a:r>
            <a:endParaRPr lang="zh-CN" altLang="zh-CN" sz="1200" dirty="0"/>
          </a:p>
          <a:p>
            <a:pPr>
              <a:spcBef>
                <a:spcPts val="600"/>
              </a:spcBef>
            </a:pPr>
            <a:r>
              <a:rPr lang="en-US" altLang="zh-CN" sz="1200" dirty="0"/>
              <a:t>4. Overall study of China's regulatory system, regulatory framework and food standards;</a:t>
            </a:r>
            <a:endParaRPr lang="zh-CN" altLang="zh-CN" sz="1200" dirty="0"/>
          </a:p>
          <a:p>
            <a:pPr>
              <a:spcBef>
                <a:spcPts val="600"/>
              </a:spcBef>
            </a:pPr>
            <a:r>
              <a:rPr lang="en-US" altLang="zh-CN" sz="1200" dirty="0"/>
              <a:t>5. According to the actual situation of the enterprise, provide one-stop enterprise access solution path analysis;</a:t>
            </a:r>
            <a:endParaRPr lang="zh-CN" altLang="zh-CN" sz="1200" dirty="0"/>
          </a:p>
          <a:p>
            <a:pPr>
              <a:spcBef>
                <a:spcPts val="600"/>
              </a:spcBef>
            </a:pPr>
            <a:r>
              <a:rPr lang="en-US" altLang="zh-CN" sz="1200" dirty="0"/>
              <a:t>6. According to the actual situation of the product, provide one-stop product compliance solution path analysis;</a:t>
            </a:r>
            <a:endParaRPr lang="zh-CN" altLang="zh-CN" sz="1200" dirty="0"/>
          </a:p>
          <a:p>
            <a:pPr>
              <a:spcBef>
                <a:spcPts val="600"/>
              </a:spcBef>
            </a:pPr>
            <a:r>
              <a:rPr lang="en-US" altLang="zh-CN" sz="1200" dirty="0"/>
              <a:t>7. Other access and compliance information</a:t>
            </a:r>
            <a:r>
              <a:rPr lang="en-US" altLang="zh-CN" sz="1200" dirty="0" smtClean="0"/>
              <a:t>;</a:t>
            </a:r>
            <a:endParaRPr lang="zh-CN" altLang="zh-CN" sz="1200" dirty="0"/>
          </a:p>
        </p:txBody>
      </p:sp>
      <p:sp>
        <p:nvSpPr>
          <p:cNvPr id="42" name="矩形 41"/>
          <p:cNvSpPr/>
          <p:nvPr/>
        </p:nvSpPr>
        <p:spPr>
          <a:xfrm>
            <a:off x="3331206" y="1497717"/>
            <a:ext cx="2551890" cy="2094419"/>
          </a:xfrm>
          <a:prstGeom prst="rect">
            <a:avLst/>
          </a:prstGeom>
          <a:blipFill dpi="0" rotWithShape="1">
            <a:blip r:embed="rId3">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88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 name="矩形 89"/>
          <p:cNvSpPr/>
          <p:nvPr/>
        </p:nvSpPr>
        <p:spPr>
          <a:xfrm>
            <a:off x="756067" y="843557"/>
            <a:ext cx="7848381" cy="3869645"/>
          </a:xfrm>
          <a:prstGeom prst="rect">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24" name="标题 1"/>
          <p:cNvSpPr txBox="1">
            <a:spLocks/>
          </p:cNvSpPr>
          <p:nvPr/>
        </p:nvSpPr>
        <p:spPr>
          <a:xfrm>
            <a:off x="467544" y="195486"/>
            <a:ext cx="3384376" cy="576064"/>
          </a:xfrm>
          <a:prstGeom prst="rect">
            <a:avLst/>
          </a:prstGeom>
        </p:spPr>
        <p:txBody>
          <a:bodyPr vert="horz" lIns="68564" tIns="34283" rIns="68564" bIns="34283" rtlCol="0" anchor="ctr">
            <a:noAutofit/>
          </a:bodyPr>
          <a:lstStyle>
            <a:lvl1pPr algn="ctr" defTabSz="914206"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rgbClr val="002060"/>
                </a:solidFill>
                <a:latin typeface="Arial" pitchFamily="34" charset="0"/>
                <a:cs typeface="Arial" pitchFamily="34" charset="0"/>
              </a:rPr>
              <a:t>GACC entry, registration and compliance services</a:t>
            </a:r>
            <a:endParaRPr lang="zh-CN" altLang="en-US" sz="1800" dirty="0">
              <a:solidFill>
                <a:srgbClr val="002060"/>
              </a:solidFill>
              <a:latin typeface="Arial" pitchFamily="34" charset="0"/>
              <a:cs typeface="Arial" pitchFamily="34" charset="0"/>
            </a:endParaRPr>
          </a:p>
        </p:txBody>
      </p:sp>
      <p:sp>
        <p:nvSpPr>
          <p:cNvPr id="26" name="矩形 25"/>
          <p:cNvSpPr/>
          <p:nvPr/>
        </p:nvSpPr>
        <p:spPr>
          <a:xfrm>
            <a:off x="323529" y="195486"/>
            <a:ext cx="144016" cy="5760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333"/>
            <a:endParaRPr lang="zh-CN" altLang="en-US">
              <a:solidFill>
                <a:prstClr val="white"/>
              </a:solidFill>
            </a:endParaRPr>
          </a:p>
        </p:txBody>
      </p:sp>
      <p:grpSp>
        <p:nvGrpSpPr>
          <p:cNvPr id="2" name="组合 1"/>
          <p:cNvGrpSpPr/>
          <p:nvPr/>
        </p:nvGrpSpPr>
        <p:grpSpPr>
          <a:xfrm>
            <a:off x="611560" y="915566"/>
            <a:ext cx="5169802" cy="712431"/>
            <a:chOff x="2267252" y="915566"/>
            <a:chExt cx="5169802" cy="712431"/>
          </a:xfrm>
        </p:grpSpPr>
        <p:grpSp>
          <p:nvGrpSpPr>
            <p:cNvPr id="4105" name="组合 4104"/>
            <p:cNvGrpSpPr/>
            <p:nvPr/>
          </p:nvGrpSpPr>
          <p:grpSpPr>
            <a:xfrm>
              <a:off x="2267744" y="915566"/>
              <a:ext cx="5169310" cy="572656"/>
              <a:chOff x="2267744" y="915566"/>
              <a:chExt cx="5169310" cy="572656"/>
            </a:xfrm>
            <a:gradFill flip="none" rotWithShape="1">
              <a:gsLst>
                <a:gs pos="0">
                  <a:srgbClr val="183495"/>
                </a:gs>
                <a:gs pos="50000">
                  <a:srgbClr val="0070C0"/>
                </a:gs>
                <a:gs pos="100000">
                  <a:srgbClr val="2B99E4"/>
                </a:gs>
              </a:gsLst>
              <a:path path="circle">
                <a:fillToRect r="100000" b="100000"/>
              </a:path>
              <a:tileRect l="-100000" t="-100000"/>
            </a:gradFill>
          </p:grpSpPr>
          <p:sp>
            <p:nvSpPr>
              <p:cNvPr id="95" name="矩形 94"/>
              <p:cNvSpPr/>
              <p:nvPr/>
            </p:nvSpPr>
            <p:spPr>
              <a:xfrm>
                <a:off x="2267744" y="915566"/>
                <a:ext cx="4966846" cy="572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7" name="直角三角形 4096"/>
              <p:cNvSpPr/>
              <p:nvPr/>
            </p:nvSpPr>
            <p:spPr>
              <a:xfrm rot="13500000">
                <a:off x="7032125" y="999429"/>
                <a:ext cx="404929" cy="4049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03" name="TextBox 4102"/>
            <p:cNvSpPr txBox="1"/>
            <p:nvPr/>
          </p:nvSpPr>
          <p:spPr>
            <a:xfrm>
              <a:off x="2627784" y="993021"/>
              <a:ext cx="4752528" cy="461665"/>
            </a:xfrm>
            <a:prstGeom prst="rect">
              <a:avLst/>
            </a:prstGeom>
            <a:noFill/>
          </p:spPr>
          <p:txBody>
            <a:bodyPr wrap="square" numCol="1" rtlCol="0">
              <a:spAutoFit/>
            </a:bodyPr>
            <a:lstStyle/>
            <a:p>
              <a:r>
                <a:rPr lang="en-US" altLang="zh-CN" sz="2400" dirty="0" smtClean="0">
                  <a:solidFill>
                    <a:schemeClr val="bg1"/>
                  </a:solidFill>
                  <a:latin typeface="Century Gothic" pitchFamily="34" charset="0"/>
                </a:rPr>
                <a:t>Translation Services</a:t>
              </a:r>
              <a:endParaRPr lang="zh-CN" altLang="en-US" sz="2400" dirty="0" smtClean="0">
                <a:solidFill>
                  <a:schemeClr val="bg1"/>
                </a:solidFill>
                <a:latin typeface="Century Gothic" pitchFamily="34" charset="0"/>
              </a:endParaRPr>
            </a:p>
          </p:txBody>
        </p:sp>
        <p:sp>
          <p:nvSpPr>
            <p:cNvPr id="45" name="直角三角形 44"/>
            <p:cNvSpPr/>
            <p:nvPr/>
          </p:nvSpPr>
          <p:spPr>
            <a:xfrm rot="10800000">
              <a:off x="2267252" y="1488222"/>
              <a:ext cx="144507" cy="139775"/>
            </a:xfrm>
            <a:prstGeom prst="rtTriangle">
              <a:avLst/>
            </a:prstGeom>
            <a:solidFill>
              <a:srgbClr val="2B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5"/>
          <p:cNvSpPr txBox="1"/>
          <p:nvPr/>
        </p:nvSpPr>
        <p:spPr>
          <a:xfrm>
            <a:off x="6322864" y="2732023"/>
            <a:ext cx="2165978" cy="2215991"/>
          </a:xfrm>
          <a:prstGeom prst="rect">
            <a:avLst/>
          </a:prstGeom>
          <a:noFill/>
        </p:spPr>
        <p:txBody>
          <a:bodyPr wrap="none" numCol="1" rtlCol="0">
            <a:spAutoFit/>
          </a:bodyPr>
          <a:lstStyle/>
          <a:p>
            <a:pPr algn="ctr"/>
            <a:r>
              <a:rPr lang="en-US" altLang="zh-CN" sz="13800" b="1" dirty="0" smtClean="0">
                <a:solidFill>
                  <a:srgbClr val="E1E1E1"/>
                </a:solidFill>
                <a:latin typeface="Century Gothic" pitchFamily="34" charset="0"/>
              </a:rPr>
              <a:t>06</a:t>
            </a:r>
            <a:endParaRPr lang="zh-CN" altLang="en-US" sz="13800" b="1" dirty="0" smtClean="0">
              <a:solidFill>
                <a:srgbClr val="E1E1E1"/>
              </a:solidFill>
              <a:latin typeface="Century Gothic" pitchFamily="34" charset="0"/>
            </a:endParaRPr>
          </a:p>
        </p:txBody>
      </p:sp>
      <p:sp>
        <p:nvSpPr>
          <p:cNvPr id="92" name="TextBox 91"/>
          <p:cNvSpPr txBox="1"/>
          <p:nvPr/>
        </p:nvSpPr>
        <p:spPr>
          <a:xfrm>
            <a:off x="972092" y="1614414"/>
            <a:ext cx="7502546" cy="2750619"/>
          </a:xfrm>
          <a:prstGeom prst="rect">
            <a:avLst/>
          </a:prstGeom>
          <a:noFill/>
        </p:spPr>
        <p:txBody>
          <a:bodyPr wrap="square" lIns="91434" tIns="45717" rIns="91434" bIns="45717" rtlCol="0">
            <a:spAutoFit/>
          </a:bodyPr>
          <a:lstStyle/>
          <a:p>
            <a:pPr>
              <a:lnSpc>
                <a:spcPct val="110000"/>
              </a:lnSpc>
              <a:spcBef>
                <a:spcPts val="600"/>
              </a:spcBef>
            </a:pPr>
            <a:r>
              <a:rPr lang="en-US" altLang="zh-CN" sz="1200" dirty="0"/>
              <a:t>Our translation center is a technical support department under our Compliance Department, which is mainly engaged in the mutual translation of standards, policies, food, additives, new food raw materials, food contact materials, pesticide residues, veterinary drug residues, pollutant limits, chemistry, agriculture and related fields work to enable market entities engaged in food trade with China to obtain accurate and effective regulatory information.</a:t>
            </a:r>
            <a:endParaRPr lang="zh-CN" altLang="zh-CN" sz="1200" dirty="0"/>
          </a:p>
          <a:p>
            <a:pPr>
              <a:lnSpc>
                <a:spcPct val="110000"/>
              </a:lnSpc>
              <a:spcBef>
                <a:spcPts val="600"/>
              </a:spcBef>
            </a:pPr>
            <a:r>
              <a:rPr lang="en-US" altLang="zh-CN" sz="1200" b="1" dirty="0"/>
              <a:t>Professional Translation: </a:t>
            </a:r>
            <a:r>
              <a:rPr lang="en-US" altLang="zh-CN" sz="1200" dirty="0"/>
              <a:t>The team consists of masters and doctoral talents in foreign languages, food, chemistry, agriculture and other majors, and mutual translation and mutual proofreading ensure the quality of translation</a:t>
            </a:r>
            <a:r>
              <a:rPr lang="en-US" altLang="zh-CN" sz="1200" dirty="0" smtClean="0"/>
              <a:t>.</a:t>
            </a:r>
          </a:p>
          <a:p>
            <a:pPr>
              <a:lnSpc>
                <a:spcPct val="110000"/>
              </a:lnSpc>
              <a:spcBef>
                <a:spcPts val="600"/>
              </a:spcBef>
            </a:pPr>
            <a:r>
              <a:rPr lang="en-US" altLang="zh-CN" sz="1200" b="1" dirty="0"/>
              <a:t>Accurate translation: </a:t>
            </a:r>
            <a:r>
              <a:rPr lang="en-US" altLang="zh-CN" sz="1200" dirty="0"/>
              <a:t>Professional talents ensure the accuracy and professionalism of the translation. Special nouns and special terms are supplemented with professional expressions to prevent out-of-context and unclear translations.</a:t>
            </a:r>
            <a:endParaRPr lang="zh-CN" altLang="zh-CN" sz="1200" dirty="0"/>
          </a:p>
          <a:p>
            <a:pPr>
              <a:lnSpc>
                <a:spcPct val="110000"/>
              </a:lnSpc>
              <a:spcBef>
                <a:spcPts val="600"/>
              </a:spcBef>
            </a:pPr>
            <a:r>
              <a:rPr lang="en-US" altLang="zh-CN" sz="1200" b="1" dirty="0"/>
              <a:t>Strict Process: </a:t>
            </a:r>
            <a:r>
              <a:rPr lang="en-US" altLang="zh-CN" sz="1200" dirty="0"/>
              <a:t>Strictly follow the procedures of "receiving" </a:t>
            </a:r>
            <a:r>
              <a:rPr lang="zh-CN" altLang="zh-CN" sz="1200" dirty="0"/>
              <a:t>→</a:t>
            </a:r>
            <a:r>
              <a:rPr lang="en-US" altLang="zh-CN" sz="1200" dirty="0"/>
              <a:t> "initial translation" </a:t>
            </a:r>
            <a:r>
              <a:rPr lang="zh-CN" altLang="zh-CN" sz="1200" dirty="0"/>
              <a:t>→</a:t>
            </a:r>
            <a:r>
              <a:rPr lang="en-US" altLang="zh-CN" sz="1200" dirty="0"/>
              <a:t> "proofreading" </a:t>
            </a:r>
            <a:r>
              <a:rPr lang="zh-CN" altLang="zh-CN" sz="1200" dirty="0"/>
              <a:t>→</a:t>
            </a:r>
            <a:r>
              <a:rPr lang="en-US" altLang="zh-CN" sz="1200" dirty="0"/>
              <a:t> "professional review" </a:t>
            </a:r>
            <a:r>
              <a:rPr lang="zh-CN" altLang="zh-CN" sz="1200" dirty="0"/>
              <a:t>→</a:t>
            </a:r>
            <a:r>
              <a:rPr lang="en-US" altLang="zh-CN" sz="1200" dirty="0"/>
              <a:t> "finalization" </a:t>
            </a:r>
            <a:r>
              <a:rPr lang="zh-CN" altLang="zh-CN" sz="1200" dirty="0"/>
              <a:t>→</a:t>
            </a:r>
            <a:r>
              <a:rPr lang="en-US" altLang="zh-CN" sz="1200" dirty="0"/>
              <a:t> "handover" </a:t>
            </a:r>
            <a:r>
              <a:rPr lang="zh-CN" altLang="zh-CN" sz="1200" dirty="0"/>
              <a:t>→</a:t>
            </a:r>
            <a:r>
              <a:rPr lang="en-US" altLang="zh-CN" sz="1200" dirty="0"/>
              <a:t> "customer feedback" </a:t>
            </a:r>
            <a:r>
              <a:rPr lang="zh-CN" altLang="zh-CN" sz="1200" dirty="0"/>
              <a:t>→</a:t>
            </a:r>
            <a:r>
              <a:rPr lang="en-US" altLang="zh-CN" sz="1200" dirty="0"/>
              <a:t> "post-translation follow-up". Among them, the four steps of "initial translation"</a:t>
            </a:r>
            <a:r>
              <a:rPr lang="zh-CN" altLang="zh-CN" sz="1200" dirty="0"/>
              <a:t>→</a:t>
            </a:r>
            <a:r>
              <a:rPr lang="en-US" altLang="zh-CN" sz="1200" dirty="0"/>
              <a:t>"proofreading"</a:t>
            </a:r>
            <a:r>
              <a:rPr lang="zh-CN" altLang="zh-CN" sz="1200" dirty="0"/>
              <a:t>→</a:t>
            </a:r>
            <a:r>
              <a:rPr lang="en-US" altLang="zh-CN" sz="1200" dirty="0"/>
              <a:t>"professional review"</a:t>
            </a:r>
            <a:r>
              <a:rPr lang="zh-CN" altLang="zh-CN" sz="1200" dirty="0"/>
              <a:t>→</a:t>
            </a:r>
            <a:r>
              <a:rPr lang="en-US" altLang="zh-CN" sz="1200" dirty="0"/>
              <a:t>"finalization" are completed by translators of different professions, and strict quality control is implemented in each step to ensure accuracy</a:t>
            </a:r>
            <a:r>
              <a:rPr lang="en-US" altLang="zh-CN" sz="1200" dirty="0" smtClean="0"/>
              <a:t>.</a:t>
            </a:r>
            <a:endParaRPr lang="zh-CN" altLang="zh-CN" sz="1200" dirty="0"/>
          </a:p>
        </p:txBody>
      </p:sp>
      <p:sp>
        <p:nvSpPr>
          <p:cNvPr id="42" name="矩形 41"/>
          <p:cNvSpPr/>
          <p:nvPr/>
        </p:nvSpPr>
        <p:spPr>
          <a:xfrm>
            <a:off x="3331206" y="1635646"/>
            <a:ext cx="2551890" cy="2094419"/>
          </a:xfrm>
          <a:prstGeom prst="rect">
            <a:avLst/>
          </a:prstGeom>
          <a:blipFill dpi="0" rotWithShape="1">
            <a:blip r:embed="rId3">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1162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b="15236"/>
          <a:stretch/>
        </p:blipFill>
        <p:spPr>
          <a:xfrm>
            <a:off x="0" y="-1"/>
            <a:ext cx="9144000" cy="5143501"/>
          </a:xfrm>
          <a:prstGeom prst="rect">
            <a:avLst/>
          </a:prstGeom>
        </p:spPr>
      </p:pic>
      <p:sp>
        <p:nvSpPr>
          <p:cNvPr id="7" name="矩形 6"/>
          <p:cNvSpPr/>
          <p:nvPr/>
        </p:nvSpPr>
        <p:spPr>
          <a:xfrm>
            <a:off x="4" y="-1"/>
            <a:ext cx="9143999" cy="5169572"/>
          </a:xfrm>
          <a:prstGeom prst="rect">
            <a:avLst/>
          </a:prstGeom>
          <a:solidFill>
            <a:schemeClr val="bg1">
              <a:lumMod val="8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9" name="直角三角形 8"/>
          <p:cNvSpPr/>
          <p:nvPr/>
        </p:nvSpPr>
        <p:spPr>
          <a:xfrm>
            <a:off x="1" y="627537"/>
            <a:ext cx="5292080" cy="4542037"/>
          </a:xfrm>
          <a:prstGeom prst="rtTriangle">
            <a:avLst/>
          </a:prstGeom>
          <a:gradFill flip="none" rotWithShape="1">
            <a:gsLst>
              <a:gs pos="0">
                <a:schemeClr val="bg1">
                  <a:alpha val="0"/>
                </a:schemeClr>
              </a:gs>
              <a:gs pos="100000">
                <a:schemeClr val="bg1">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11" name="直角三角形 10"/>
          <p:cNvSpPr/>
          <p:nvPr/>
        </p:nvSpPr>
        <p:spPr>
          <a:xfrm rot="10800000">
            <a:off x="1547664" y="-2"/>
            <a:ext cx="7596336" cy="4299944"/>
          </a:xfrm>
          <a:prstGeom prst="rtTriangle">
            <a:avLst/>
          </a:prstGeom>
          <a:gradFill flip="none" rotWithShape="1">
            <a:gsLst>
              <a:gs pos="0">
                <a:schemeClr val="tx1">
                  <a:lumMod val="50000"/>
                  <a:lumOff val="50000"/>
                  <a:alpha val="10000"/>
                </a:schemeClr>
              </a:gs>
              <a:gs pos="100000">
                <a:schemeClr val="tx1">
                  <a:lumMod val="50000"/>
                  <a:lumOff val="50000"/>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41" name="矩形 40"/>
          <p:cNvSpPr/>
          <p:nvPr/>
        </p:nvSpPr>
        <p:spPr>
          <a:xfrm>
            <a:off x="380109" y="267542"/>
            <a:ext cx="432000" cy="432000"/>
          </a:xfrm>
          <a:prstGeom prst="rect">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42" name="矩形 41"/>
          <p:cNvSpPr/>
          <p:nvPr/>
        </p:nvSpPr>
        <p:spPr>
          <a:xfrm>
            <a:off x="251520" y="138953"/>
            <a:ext cx="432000" cy="432000"/>
          </a:xfrm>
          <a:prstGeom prst="rect">
            <a:avLst/>
          </a:prstGeom>
          <a:solidFill>
            <a:srgbClr val="16407A"/>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43" name="文本框 4">
            <a:extLst>
              <a:ext uri="{FF2B5EF4-FFF2-40B4-BE49-F238E27FC236}">
                <a16:creationId xmlns="" xmlns:a16="http://schemas.microsoft.com/office/drawing/2014/main" id="{464E6BC0-D684-48C2-82E6-84BF61B57748}"/>
              </a:ext>
            </a:extLst>
          </p:cNvPr>
          <p:cNvSpPr txBox="1"/>
          <p:nvPr/>
        </p:nvSpPr>
        <p:spPr>
          <a:xfrm>
            <a:off x="875124" y="162597"/>
            <a:ext cx="4175563" cy="469349"/>
          </a:xfrm>
          <a:prstGeom prst="rect">
            <a:avLst/>
          </a:prstGeom>
          <a:noFill/>
        </p:spPr>
        <p:txBody>
          <a:bodyPr wrap="square" lIns="68561" tIns="34283" rIns="68561" bIns="34283" numCol="1" rtlCol="0">
            <a:spAutoFit/>
          </a:bodyPr>
          <a:lstStyle/>
          <a:p>
            <a:pPr defTabSz="685603"/>
            <a:r>
              <a:rPr lang="en-US" altLang="zh-CN" sz="2600" dirty="0" smtClean="0">
                <a:solidFill>
                  <a:srgbClr val="3B4E7E"/>
                </a:solidFill>
              </a:rPr>
              <a:t>Service Procedures</a:t>
            </a:r>
            <a:endParaRPr lang="zh-CN" altLang="en-US" sz="2600" dirty="0">
              <a:solidFill>
                <a:srgbClr val="3B4E7E"/>
              </a:solidFill>
            </a:endParaRPr>
          </a:p>
        </p:txBody>
      </p:sp>
      <p:sp>
        <p:nvSpPr>
          <p:cNvPr id="44" name="矩形 43">
            <a:extLst>
              <a:ext uri="{FF2B5EF4-FFF2-40B4-BE49-F238E27FC236}">
                <a16:creationId xmlns="" xmlns:a16="http://schemas.microsoft.com/office/drawing/2014/main" id="{65636B89-B2E2-45AA-9D56-3B60C8089E0C}"/>
              </a:ext>
            </a:extLst>
          </p:cNvPr>
          <p:cNvSpPr/>
          <p:nvPr/>
        </p:nvSpPr>
        <p:spPr>
          <a:xfrm>
            <a:off x="894166" y="595984"/>
            <a:ext cx="4050000" cy="10800"/>
          </a:xfrm>
          <a:prstGeom prst="rect">
            <a:avLst/>
          </a:prstGeom>
          <a:gradFill flip="none" rotWithShape="1">
            <a:gsLst>
              <a:gs pos="100000">
                <a:srgbClr val="16407A">
                  <a:alpha val="0"/>
                </a:srgbClr>
              </a:gs>
              <a:gs pos="95000">
                <a:srgbClr val="16407A"/>
              </a:gs>
              <a:gs pos="0">
                <a:srgbClr val="16407A">
                  <a:alpha val="0"/>
                </a:srgbClr>
              </a:gs>
              <a:gs pos="5000">
                <a:srgbClr val="16407A"/>
              </a:gs>
              <a:gs pos="50000">
                <a:srgbClr val="16407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rtlCol="0" anchor="ctr"/>
          <a:lstStyle/>
          <a:p>
            <a:pPr algn="ctr" defTabSz="685603"/>
            <a:endParaRPr lang="zh-CN" altLang="en-US" sz="1400">
              <a:solidFill>
                <a:prstClr val="white"/>
              </a:solidFill>
            </a:endParaRPr>
          </a:p>
        </p:txBody>
      </p:sp>
      <p:sp>
        <p:nvSpPr>
          <p:cNvPr id="3" name="矩形 2"/>
          <p:cNvSpPr/>
          <p:nvPr/>
        </p:nvSpPr>
        <p:spPr>
          <a:xfrm>
            <a:off x="0" y="843558"/>
            <a:ext cx="9144000" cy="403244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785262" y="1531997"/>
            <a:ext cx="3363392" cy="2627910"/>
          </a:xfrm>
          <a:prstGeom prst="rect">
            <a:avLst/>
          </a:prstGeom>
          <a:blipFill dpi="0" rotWithShape="1">
            <a:blip r:embed="rId4">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2" name="直接连接符 21"/>
          <p:cNvCxnSpPr/>
          <p:nvPr/>
        </p:nvCxnSpPr>
        <p:spPr>
          <a:xfrm flipH="1" flipV="1">
            <a:off x="3095836" y="3739062"/>
            <a:ext cx="246782" cy="255944"/>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1380961" y="3052553"/>
            <a:ext cx="1766105" cy="724530"/>
            <a:chOff x="1187624" y="1851667"/>
            <a:chExt cx="1847798" cy="758044"/>
          </a:xfrm>
        </p:grpSpPr>
        <p:sp>
          <p:nvSpPr>
            <p:cNvPr id="25" name="圆角矩形 24"/>
            <p:cNvSpPr/>
            <p:nvPr/>
          </p:nvSpPr>
          <p:spPr>
            <a:xfrm>
              <a:off x="1187624" y="1851667"/>
              <a:ext cx="1847798" cy="758044"/>
            </a:xfrm>
            <a:prstGeom prst="roundRect">
              <a:avLst/>
            </a:prstGeom>
            <a:gradFill flip="none" rotWithShape="1">
              <a:gsLst>
                <a:gs pos="0">
                  <a:srgbClr val="2B99E4"/>
                </a:gs>
                <a:gs pos="50000">
                  <a:srgbClr val="0070C0"/>
                </a:gs>
                <a:gs pos="100000">
                  <a:srgbClr val="183495"/>
                </a:gs>
              </a:gsLst>
              <a:path path="circle">
                <a:fillToRect r="100000" b="100000"/>
              </a:path>
              <a:tileRect l="-100000" t="-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1269317" y="1923674"/>
              <a:ext cx="1684412" cy="614031"/>
            </a:xfrm>
            <a:prstGeom prst="roundRect">
              <a:avLst/>
            </a:prstGeom>
            <a:gradFill flip="none" rotWithShape="1">
              <a:gsLst>
                <a:gs pos="0">
                  <a:schemeClr val="bg1"/>
                </a:gs>
                <a:gs pos="100000">
                  <a:schemeClr val="bg1">
                    <a:lumMod val="95000"/>
                  </a:schemeClr>
                </a:gs>
              </a:gsLst>
              <a:lin ang="2700000" scaled="1"/>
              <a:tileRect/>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723837" y="3052555"/>
            <a:ext cx="1766105" cy="724530"/>
            <a:chOff x="1187624" y="1851667"/>
            <a:chExt cx="1847798" cy="758044"/>
          </a:xfrm>
        </p:grpSpPr>
        <p:sp>
          <p:nvSpPr>
            <p:cNvPr id="28" name="圆角矩形 27"/>
            <p:cNvSpPr/>
            <p:nvPr/>
          </p:nvSpPr>
          <p:spPr>
            <a:xfrm>
              <a:off x="1187624" y="1851667"/>
              <a:ext cx="1847798" cy="758044"/>
            </a:xfrm>
            <a:prstGeom prst="roundRect">
              <a:avLst/>
            </a:prstGeom>
            <a:gradFill flip="none" rotWithShape="1">
              <a:gsLst>
                <a:gs pos="0">
                  <a:srgbClr val="2B99E4"/>
                </a:gs>
                <a:gs pos="50000">
                  <a:srgbClr val="0070C0"/>
                </a:gs>
                <a:gs pos="100000">
                  <a:srgbClr val="183495"/>
                </a:gs>
              </a:gsLst>
              <a:path path="circle">
                <a:fillToRect r="100000" b="100000"/>
              </a:path>
              <a:tileRect l="-100000" t="-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1269317" y="1923674"/>
              <a:ext cx="1684412" cy="614031"/>
            </a:xfrm>
            <a:prstGeom prst="roundRect">
              <a:avLst/>
            </a:prstGeom>
            <a:gradFill flip="none" rotWithShape="1">
              <a:gsLst>
                <a:gs pos="0">
                  <a:schemeClr val="bg1"/>
                </a:gs>
                <a:gs pos="100000">
                  <a:schemeClr val="bg1">
                    <a:lumMod val="95000"/>
                  </a:schemeClr>
                </a:gs>
              </a:gsLst>
              <a:lin ang="2700000" scaled="1"/>
              <a:tileRect/>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6148654" y="3052555"/>
            <a:ext cx="1766105" cy="724530"/>
            <a:chOff x="1187624" y="1851667"/>
            <a:chExt cx="1847798" cy="758044"/>
          </a:xfrm>
        </p:grpSpPr>
        <p:sp>
          <p:nvSpPr>
            <p:cNvPr id="33" name="圆角矩形 32"/>
            <p:cNvSpPr/>
            <p:nvPr/>
          </p:nvSpPr>
          <p:spPr>
            <a:xfrm>
              <a:off x="1187624" y="1851667"/>
              <a:ext cx="1847798" cy="758044"/>
            </a:xfrm>
            <a:prstGeom prst="roundRect">
              <a:avLst/>
            </a:prstGeom>
            <a:gradFill flip="none" rotWithShape="1">
              <a:gsLst>
                <a:gs pos="0">
                  <a:srgbClr val="2B99E4"/>
                </a:gs>
                <a:gs pos="50000">
                  <a:srgbClr val="0070C0"/>
                </a:gs>
                <a:gs pos="100000">
                  <a:srgbClr val="183495"/>
                </a:gs>
              </a:gsLst>
              <a:path path="circle">
                <a:fillToRect r="100000" b="100000"/>
              </a:path>
              <a:tileRect l="-100000" t="-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1269317" y="1923674"/>
              <a:ext cx="1684412" cy="614031"/>
            </a:xfrm>
            <a:prstGeom prst="roundRect">
              <a:avLst/>
            </a:prstGeom>
            <a:gradFill flip="none" rotWithShape="1">
              <a:gsLst>
                <a:gs pos="0">
                  <a:schemeClr val="bg1"/>
                </a:gs>
                <a:gs pos="100000">
                  <a:schemeClr val="bg1">
                    <a:lumMod val="95000"/>
                  </a:schemeClr>
                </a:gs>
              </a:gsLst>
              <a:lin ang="2700000" scaled="1"/>
              <a:tileRect/>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6148654" y="1853035"/>
            <a:ext cx="1766105" cy="724530"/>
            <a:chOff x="1187624" y="1851667"/>
            <a:chExt cx="1847798" cy="758044"/>
          </a:xfrm>
        </p:grpSpPr>
        <p:sp>
          <p:nvSpPr>
            <p:cNvPr id="36" name="圆角矩形 35"/>
            <p:cNvSpPr/>
            <p:nvPr/>
          </p:nvSpPr>
          <p:spPr>
            <a:xfrm>
              <a:off x="1187624" y="1851667"/>
              <a:ext cx="1847798" cy="758044"/>
            </a:xfrm>
            <a:prstGeom prst="roundRect">
              <a:avLst/>
            </a:prstGeom>
            <a:gradFill flip="none" rotWithShape="1">
              <a:gsLst>
                <a:gs pos="0">
                  <a:srgbClr val="2B99E4"/>
                </a:gs>
                <a:gs pos="50000">
                  <a:srgbClr val="0070C0"/>
                </a:gs>
                <a:gs pos="100000">
                  <a:srgbClr val="183495"/>
                </a:gs>
              </a:gsLst>
              <a:path path="circle">
                <a:fillToRect r="100000" b="100000"/>
              </a:path>
              <a:tileRect l="-100000" t="-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1269317" y="1923674"/>
              <a:ext cx="1684412" cy="614031"/>
            </a:xfrm>
            <a:prstGeom prst="roundRect">
              <a:avLst/>
            </a:prstGeom>
            <a:gradFill flip="none" rotWithShape="1">
              <a:gsLst>
                <a:gs pos="0">
                  <a:schemeClr val="bg1"/>
                </a:gs>
                <a:gs pos="100000">
                  <a:schemeClr val="bg1">
                    <a:lumMod val="95000"/>
                  </a:schemeClr>
                </a:gs>
              </a:gsLst>
              <a:lin ang="2700000" scaled="1"/>
              <a:tileRect/>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3723837" y="1853035"/>
            <a:ext cx="1766105" cy="724530"/>
            <a:chOff x="1187624" y="1851667"/>
            <a:chExt cx="1847798" cy="758044"/>
          </a:xfrm>
        </p:grpSpPr>
        <p:sp>
          <p:nvSpPr>
            <p:cNvPr id="39" name="圆角矩形 38"/>
            <p:cNvSpPr/>
            <p:nvPr/>
          </p:nvSpPr>
          <p:spPr>
            <a:xfrm>
              <a:off x="1187624" y="1851667"/>
              <a:ext cx="1847798" cy="758044"/>
            </a:xfrm>
            <a:prstGeom prst="roundRect">
              <a:avLst/>
            </a:prstGeom>
            <a:gradFill flip="none" rotWithShape="1">
              <a:gsLst>
                <a:gs pos="0">
                  <a:srgbClr val="2B99E4"/>
                </a:gs>
                <a:gs pos="50000">
                  <a:srgbClr val="0070C0"/>
                </a:gs>
                <a:gs pos="100000">
                  <a:srgbClr val="183495"/>
                </a:gs>
              </a:gsLst>
              <a:path path="circle">
                <a:fillToRect r="100000" b="100000"/>
              </a:path>
              <a:tileRect l="-100000" t="-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1269317" y="1923674"/>
              <a:ext cx="1684412" cy="614031"/>
            </a:xfrm>
            <a:prstGeom prst="roundRect">
              <a:avLst/>
            </a:prstGeom>
            <a:gradFill flip="none" rotWithShape="1">
              <a:gsLst>
                <a:gs pos="0">
                  <a:schemeClr val="bg1"/>
                </a:gs>
                <a:gs pos="100000">
                  <a:schemeClr val="bg1">
                    <a:lumMod val="95000"/>
                  </a:schemeClr>
                </a:gs>
              </a:gsLst>
              <a:lin ang="2700000" scaled="1"/>
              <a:tileRect/>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16200000">
            <a:off x="3304858" y="2097859"/>
            <a:ext cx="302034" cy="265660"/>
            <a:chOff x="1635297" y="2211709"/>
            <a:chExt cx="302034" cy="265660"/>
          </a:xfrm>
        </p:grpSpPr>
        <p:sp>
          <p:nvSpPr>
            <p:cNvPr id="46" name="平行四边形 45"/>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47" name="平行四边形 46"/>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sp>
        <p:nvSpPr>
          <p:cNvPr id="48" name="TextBox 47"/>
          <p:cNvSpPr txBox="1"/>
          <p:nvPr/>
        </p:nvSpPr>
        <p:spPr>
          <a:xfrm>
            <a:off x="3752867" y="1953690"/>
            <a:ext cx="1789738" cy="523220"/>
          </a:xfrm>
          <a:prstGeom prst="rect">
            <a:avLst/>
          </a:prstGeom>
          <a:noFill/>
        </p:spPr>
        <p:txBody>
          <a:bodyPr wrap="square" rtlCol="0">
            <a:spAutoFit/>
          </a:bodyPr>
          <a:lstStyle/>
          <a:p>
            <a:pPr algn="ctr"/>
            <a:r>
              <a:rPr lang="en-US" altLang="zh-CN" sz="1400" dirty="0" smtClean="0">
                <a:latin typeface="Century Gothic" pitchFamily="34" charset="0"/>
              </a:rPr>
              <a:t>Signing</a:t>
            </a:r>
          </a:p>
          <a:p>
            <a:pPr algn="ctr"/>
            <a:r>
              <a:rPr lang="en-US" altLang="zh-CN" sz="1400" dirty="0" smtClean="0">
                <a:latin typeface="Century Gothic" pitchFamily="34" charset="0"/>
              </a:rPr>
              <a:t>Contract</a:t>
            </a:r>
            <a:endParaRPr lang="zh-CN" altLang="en-US" sz="1400" dirty="0">
              <a:latin typeface="Century Gothic" pitchFamily="34" charset="0"/>
            </a:endParaRPr>
          </a:p>
        </p:txBody>
      </p:sp>
      <p:grpSp>
        <p:nvGrpSpPr>
          <p:cNvPr id="49" name="组合 48"/>
          <p:cNvGrpSpPr/>
          <p:nvPr/>
        </p:nvGrpSpPr>
        <p:grpSpPr>
          <a:xfrm rot="16200000">
            <a:off x="5687906" y="2097858"/>
            <a:ext cx="302034" cy="265660"/>
            <a:chOff x="1635297" y="2211709"/>
            <a:chExt cx="302034" cy="265660"/>
          </a:xfrm>
        </p:grpSpPr>
        <p:sp>
          <p:nvSpPr>
            <p:cNvPr id="50" name="平行四边形 49"/>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51" name="平行四边形 50"/>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sp>
        <p:nvSpPr>
          <p:cNvPr id="52" name="TextBox 51"/>
          <p:cNvSpPr txBox="1"/>
          <p:nvPr/>
        </p:nvSpPr>
        <p:spPr>
          <a:xfrm>
            <a:off x="6135915" y="2069107"/>
            <a:ext cx="1789738" cy="323165"/>
          </a:xfrm>
          <a:prstGeom prst="rect">
            <a:avLst/>
          </a:prstGeom>
          <a:noFill/>
        </p:spPr>
        <p:txBody>
          <a:bodyPr wrap="square" rtlCol="0">
            <a:spAutoFit/>
          </a:bodyPr>
          <a:lstStyle/>
          <a:p>
            <a:pPr algn="ctr"/>
            <a:r>
              <a:rPr lang="en-US" altLang="zh-CN" sz="1500" dirty="0" smtClean="0">
                <a:latin typeface="Century Gothic" pitchFamily="34" charset="0"/>
              </a:rPr>
              <a:t>Payment</a:t>
            </a:r>
            <a:endParaRPr lang="zh-CN" altLang="en-US" sz="1500" dirty="0">
              <a:latin typeface="Century Gothic" pitchFamily="34" charset="0"/>
            </a:endParaRPr>
          </a:p>
        </p:txBody>
      </p:sp>
      <p:grpSp>
        <p:nvGrpSpPr>
          <p:cNvPr id="53" name="组合 52"/>
          <p:cNvGrpSpPr/>
          <p:nvPr/>
        </p:nvGrpSpPr>
        <p:grpSpPr>
          <a:xfrm rot="5400000">
            <a:off x="3304858" y="3281989"/>
            <a:ext cx="302034" cy="265660"/>
            <a:chOff x="1635297" y="2211709"/>
            <a:chExt cx="302034" cy="265660"/>
          </a:xfrm>
        </p:grpSpPr>
        <p:sp>
          <p:nvSpPr>
            <p:cNvPr id="54" name="平行四边形 53"/>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55" name="平行四边形 54"/>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sp>
        <p:nvSpPr>
          <p:cNvPr id="56" name="TextBox 55"/>
          <p:cNvSpPr txBox="1"/>
          <p:nvPr/>
        </p:nvSpPr>
        <p:spPr>
          <a:xfrm>
            <a:off x="1369145" y="3163031"/>
            <a:ext cx="1789738" cy="523220"/>
          </a:xfrm>
          <a:prstGeom prst="rect">
            <a:avLst/>
          </a:prstGeom>
          <a:noFill/>
        </p:spPr>
        <p:txBody>
          <a:bodyPr wrap="square" rtlCol="0">
            <a:spAutoFit/>
          </a:bodyPr>
          <a:lstStyle/>
          <a:p>
            <a:pPr algn="ctr"/>
            <a:r>
              <a:rPr lang="en-US" altLang="zh-CN" sz="1400" dirty="0" smtClean="0">
                <a:latin typeface="Century Gothic" pitchFamily="34" charset="0"/>
              </a:rPr>
              <a:t>Continuously</a:t>
            </a:r>
          </a:p>
          <a:p>
            <a:pPr algn="ctr"/>
            <a:r>
              <a:rPr lang="en-US" altLang="zh-CN" sz="1400" dirty="0" smtClean="0">
                <a:latin typeface="Century Gothic" pitchFamily="34" charset="0"/>
              </a:rPr>
              <a:t>Services</a:t>
            </a:r>
            <a:endParaRPr lang="zh-CN" altLang="en-US" sz="1400" dirty="0">
              <a:latin typeface="Century Gothic" pitchFamily="34" charset="0"/>
            </a:endParaRPr>
          </a:p>
        </p:txBody>
      </p:sp>
      <p:sp>
        <p:nvSpPr>
          <p:cNvPr id="57" name="TextBox 56"/>
          <p:cNvSpPr txBox="1"/>
          <p:nvPr/>
        </p:nvSpPr>
        <p:spPr>
          <a:xfrm>
            <a:off x="3752867" y="3153208"/>
            <a:ext cx="1789738" cy="523220"/>
          </a:xfrm>
          <a:prstGeom prst="rect">
            <a:avLst/>
          </a:prstGeom>
          <a:noFill/>
        </p:spPr>
        <p:txBody>
          <a:bodyPr wrap="square" rtlCol="0">
            <a:spAutoFit/>
          </a:bodyPr>
          <a:lstStyle/>
          <a:p>
            <a:pPr algn="ctr"/>
            <a:r>
              <a:rPr lang="en-US" altLang="zh-CN" sz="1400" dirty="0" smtClean="0">
                <a:latin typeface="Century Gothic" pitchFamily="34" charset="0"/>
              </a:rPr>
              <a:t>Completing</a:t>
            </a:r>
          </a:p>
          <a:p>
            <a:pPr algn="ctr"/>
            <a:r>
              <a:rPr lang="en-US" altLang="zh-CN" sz="1400" dirty="0" smtClean="0">
                <a:latin typeface="Century Gothic" pitchFamily="34" charset="0"/>
              </a:rPr>
              <a:t>Project</a:t>
            </a:r>
            <a:endParaRPr lang="zh-CN" altLang="en-US" sz="1400" dirty="0">
              <a:latin typeface="Century Gothic" pitchFamily="34" charset="0"/>
            </a:endParaRPr>
          </a:p>
        </p:txBody>
      </p:sp>
      <p:grpSp>
        <p:nvGrpSpPr>
          <p:cNvPr id="58" name="组合 57"/>
          <p:cNvGrpSpPr/>
          <p:nvPr/>
        </p:nvGrpSpPr>
        <p:grpSpPr>
          <a:xfrm rot="5400000">
            <a:off x="5687905" y="3281988"/>
            <a:ext cx="302034" cy="265660"/>
            <a:chOff x="1635297" y="2211709"/>
            <a:chExt cx="302034" cy="265660"/>
          </a:xfrm>
        </p:grpSpPr>
        <p:sp>
          <p:nvSpPr>
            <p:cNvPr id="59" name="平行四边形 58"/>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60" name="平行四边形 59"/>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sp>
        <p:nvSpPr>
          <p:cNvPr id="61" name="TextBox 60"/>
          <p:cNvSpPr txBox="1"/>
          <p:nvPr/>
        </p:nvSpPr>
        <p:spPr>
          <a:xfrm>
            <a:off x="6136838" y="3153210"/>
            <a:ext cx="1789738" cy="523220"/>
          </a:xfrm>
          <a:prstGeom prst="rect">
            <a:avLst/>
          </a:prstGeom>
          <a:noFill/>
        </p:spPr>
        <p:txBody>
          <a:bodyPr wrap="square" rtlCol="0">
            <a:spAutoFit/>
          </a:bodyPr>
          <a:lstStyle/>
          <a:p>
            <a:pPr algn="ctr"/>
            <a:r>
              <a:rPr lang="en-US" altLang="zh-CN" sz="1400" dirty="0" smtClean="0">
                <a:latin typeface="Century Gothic" pitchFamily="34" charset="0"/>
              </a:rPr>
              <a:t>Implementing</a:t>
            </a:r>
          </a:p>
          <a:p>
            <a:pPr algn="ctr"/>
            <a:r>
              <a:rPr lang="en-US" altLang="zh-CN" sz="1400" dirty="0" smtClean="0">
                <a:latin typeface="Century Gothic" pitchFamily="34" charset="0"/>
              </a:rPr>
              <a:t>Project</a:t>
            </a:r>
            <a:endParaRPr lang="zh-CN" altLang="en-US" sz="1400" dirty="0">
              <a:latin typeface="Century Gothic" pitchFamily="34" charset="0"/>
            </a:endParaRPr>
          </a:p>
        </p:txBody>
      </p:sp>
      <p:grpSp>
        <p:nvGrpSpPr>
          <p:cNvPr id="62" name="组合 61"/>
          <p:cNvGrpSpPr/>
          <p:nvPr/>
        </p:nvGrpSpPr>
        <p:grpSpPr>
          <a:xfrm>
            <a:off x="6879767" y="2713123"/>
            <a:ext cx="302034" cy="265660"/>
            <a:chOff x="1635297" y="2211709"/>
            <a:chExt cx="302034" cy="265660"/>
          </a:xfrm>
        </p:grpSpPr>
        <p:sp>
          <p:nvSpPr>
            <p:cNvPr id="63" name="平行四边形 62"/>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64" name="平行四边形 63"/>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sp>
        <p:nvSpPr>
          <p:cNvPr id="65" name="TextBox 64"/>
          <p:cNvSpPr txBox="1"/>
          <p:nvPr/>
        </p:nvSpPr>
        <p:spPr>
          <a:xfrm>
            <a:off x="2983413" y="843558"/>
            <a:ext cx="3892843" cy="738664"/>
          </a:xfrm>
          <a:prstGeom prst="rect">
            <a:avLst/>
          </a:prstGeom>
          <a:noFill/>
        </p:spPr>
        <p:txBody>
          <a:bodyPr wrap="square" rtlCol="0">
            <a:spAutoFit/>
          </a:bodyPr>
          <a:lstStyle/>
          <a:p>
            <a:pPr algn="dist"/>
            <a:r>
              <a:rPr lang="en-US" altLang="zh-CN" sz="1050" dirty="0" smtClean="0"/>
              <a:t>To </a:t>
            </a:r>
            <a:r>
              <a:rPr lang="en-US" altLang="zh-CN" sz="1050" dirty="0"/>
              <a:t>understand the content and attributes of the project entrusted by the customer, our company classify and analyze the project, and conduct the project feasibility report and implementation plan, </a:t>
            </a:r>
            <a:r>
              <a:rPr lang="en-US" altLang="zh-CN" sz="1050" dirty="0" smtClean="0"/>
              <a:t>and</a:t>
            </a:r>
          </a:p>
          <a:p>
            <a:r>
              <a:rPr lang="en-US" altLang="zh-CN" sz="1050" dirty="0" smtClean="0"/>
              <a:t>deliver </a:t>
            </a:r>
            <a:r>
              <a:rPr lang="en-US" altLang="zh-CN" sz="1050" dirty="0"/>
              <a:t>to the customer</a:t>
            </a:r>
            <a:endParaRPr lang="zh-CN" altLang="en-US" sz="1050" dirty="0"/>
          </a:p>
        </p:txBody>
      </p:sp>
      <p:grpSp>
        <p:nvGrpSpPr>
          <p:cNvPr id="66" name="组合 65"/>
          <p:cNvGrpSpPr/>
          <p:nvPr/>
        </p:nvGrpSpPr>
        <p:grpSpPr>
          <a:xfrm flipH="1">
            <a:off x="2966260" y="1091224"/>
            <a:ext cx="3262157" cy="497920"/>
            <a:chOff x="-617193" y="1131590"/>
            <a:chExt cx="3262157" cy="497920"/>
          </a:xfrm>
        </p:grpSpPr>
        <p:cxnSp>
          <p:nvCxnSpPr>
            <p:cNvPr id="67" name="直接连接符 66"/>
            <p:cNvCxnSpPr/>
            <p:nvPr/>
          </p:nvCxnSpPr>
          <p:spPr>
            <a:xfrm>
              <a:off x="-617193" y="1629510"/>
              <a:ext cx="3260474"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2644964" y="1131590"/>
              <a:ext cx="0" cy="49792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p:nvCxnSpPr>
        <p:spPr>
          <a:xfrm flipH="1">
            <a:off x="2593803" y="1589144"/>
            <a:ext cx="360040" cy="38986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1380961" y="1868425"/>
            <a:ext cx="1766105" cy="724530"/>
            <a:chOff x="1187624" y="1851667"/>
            <a:chExt cx="1847798" cy="758044"/>
          </a:xfrm>
        </p:grpSpPr>
        <p:sp>
          <p:nvSpPr>
            <p:cNvPr id="73" name="圆角矩形 72"/>
            <p:cNvSpPr/>
            <p:nvPr/>
          </p:nvSpPr>
          <p:spPr>
            <a:xfrm>
              <a:off x="1187624" y="1851667"/>
              <a:ext cx="1847798" cy="758044"/>
            </a:xfrm>
            <a:prstGeom prst="roundRect">
              <a:avLst/>
            </a:prstGeom>
            <a:gradFill flip="none" rotWithShape="1">
              <a:gsLst>
                <a:gs pos="0">
                  <a:srgbClr val="2B99E4"/>
                </a:gs>
                <a:gs pos="50000">
                  <a:srgbClr val="0070C0"/>
                </a:gs>
                <a:gs pos="100000">
                  <a:srgbClr val="183495"/>
                </a:gs>
              </a:gsLst>
              <a:path path="circle">
                <a:fillToRect r="100000" b="100000"/>
              </a:path>
              <a:tileRect l="-100000" t="-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a:off x="1269317" y="1923674"/>
              <a:ext cx="1684412" cy="614031"/>
            </a:xfrm>
            <a:prstGeom prst="roundRect">
              <a:avLst/>
            </a:prstGeom>
            <a:gradFill flip="none" rotWithShape="1">
              <a:gsLst>
                <a:gs pos="0">
                  <a:schemeClr val="bg1"/>
                </a:gs>
                <a:gs pos="100000">
                  <a:schemeClr val="bg1">
                    <a:lumMod val="95000"/>
                  </a:schemeClr>
                </a:gs>
              </a:gsLst>
              <a:lin ang="2700000" scaled="1"/>
              <a:tileRect/>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TextBox 74"/>
          <p:cNvSpPr txBox="1"/>
          <p:nvPr/>
        </p:nvSpPr>
        <p:spPr>
          <a:xfrm>
            <a:off x="1369145" y="1953690"/>
            <a:ext cx="1789738" cy="523220"/>
          </a:xfrm>
          <a:prstGeom prst="rect">
            <a:avLst/>
          </a:prstGeom>
          <a:noFill/>
        </p:spPr>
        <p:txBody>
          <a:bodyPr wrap="square" rtlCol="0">
            <a:spAutoFit/>
          </a:bodyPr>
          <a:lstStyle/>
          <a:p>
            <a:pPr algn="ctr"/>
            <a:r>
              <a:rPr lang="en-US" altLang="zh-CN" sz="1400" dirty="0" smtClean="0">
                <a:latin typeface="Century Gothic" pitchFamily="34" charset="0"/>
              </a:rPr>
              <a:t>Project Negotiation</a:t>
            </a:r>
            <a:endParaRPr lang="zh-CN" altLang="en-US" sz="1400" dirty="0">
              <a:latin typeface="Century Gothic" pitchFamily="34" charset="0"/>
            </a:endParaRPr>
          </a:p>
        </p:txBody>
      </p:sp>
      <p:sp>
        <p:nvSpPr>
          <p:cNvPr id="76" name="TextBox 75"/>
          <p:cNvSpPr txBox="1"/>
          <p:nvPr/>
        </p:nvSpPr>
        <p:spPr>
          <a:xfrm>
            <a:off x="395536" y="3939902"/>
            <a:ext cx="2539892" cy="769441"/>
          </a:xfrm>
          <a:prstGeom prst="rect">
            <a:avLst/>
          </a:prstGeom>
          <a:noFill/>
        </p:spPr>
        <p:txBody>
          <a:bodyPr wrap="square" rtlCol="0">
            <a:spAutoFit/>
          </a:bodyPr>
          <a:lstStyle/>
          <a:p>
            <a:pPr algn="dist"/>
            <a:r>
              <a:rPr lang="en-US" altLang="zh-CN" sz="1100" dirty="0" smtClean="0"/>
              <a:t>Comprehensive entry compliance and trading support services, keeping you updated with Chinese trade dynamics and food safety situations continuously</a:t>
            </a:r>
            <a:endParaRPr lang="zh-CN" altLang="en-US" sz="1100" dirty="0"/>
          </a:p>
        </p:txBody>
      </p:sp>
      <p:grpSp>
        <p:nvGrpSpPr>
          <p:cNvPr id="77" name="组合 76"/>
          <p:cNvGrpSpPr/>
          <p:nvPr/>
        </p:nvGrpSpPr>
        <p:grpSpPr>
          <a:xfrm>
            <a:off x="629977" y="4159907"/>
            <a:ext cx="2350919" cy="549436"/>
            <a:chOff x="294045" y="1080074"/>
            <a:chExt cx="2350919" cy="549436"/>
          </a:xfrm>
        </p:grpSpPr>
        <p:cxnSp>
          <p:nvCxnSpPr>
            <p:cNvPr id="78" name="直接连接符 77"/>
            <p:cNvCxnSpPr/>
            <p:nvPr/>
          </p:nvCxnSpPr>
          <p:spPr>
            <a:xfrm>
              <a:off x="294045" y="1629510"/>
              <a:ext cx="2349237"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2644964" y="1080074"/>
              <a:ext cx="0" cy="5494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cxnSp>
        <p:nvCxnSpPr>
          <p:cNvPr id="80" name="直接连接符 79"/>
          <p:cNvCxnSpPr/>
          <p:nvPr/>
        </p:nvCxnSpPr>
        <p:spPr>
          <a:xfrm>
            <a:off x="2980896" y="4442431"/>
            <a:ext cx="36172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342618" y="3995006"/>
            <a:ext cx="0" cy="44742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226735" y="3939902"/>
            <a:ext cx="2737753" cy="769441"/>
          </a:xfrm>
          <a:prstGeom prst="rect">
            <a:avLst/>
          </a:prstGeom>
          <a:noFill/>
        </p:spPr>
        <p:txBody>
          <a:bodyPr wrap="square" rtlCol="0">
            <a:spAutoFit/>
          </a:bodyPr>
          <a:lstStyle/>
          <a:p>
            <a:pPr algn="dist"/>
            <a:r>
              <a:rPr lang="en-US" altLang="zh-CN" sz="1100" dirty="0" smtClean="0"/>
              <a:t>Our </a:t>
            </a:r>
            <a:r>
              <a:rPr lang="en-US" altLang="zh-CN" sz="1100" dirty="0"/>
              <a:t>company will set up a project team to fully implement the service plan, and the customer will provide the required materials </a:t>
            </a:r>
            <a:endParaRPr lang="en-US" altLang="zh-CN" sz="1100" dirty="0" smtClean="0"/>
          </a:p>
          <a:p>
            <a:r>
              <a:rPr lang="en-US" altLang="zh-CN" sz="1100" dirty="0" smtClean="0"/>
              <a:t>and </a:t>
            </a:r>
            <a:r>
              <a:rPr lang="en-US" altLang="zh-CN" sz="1100" dirty="0"/>
              <a:t>information</a:t>
            </a:r>
            <a:endParaRPr lang="zh-CN" altLang="en-US" sz="1100" dirty="0"/>
          </a:p>
        </p:txBody>
      </p:sp>
      <p:grpSp>
        <p:nvGrpSpPr>
          <p:cNvPr id="84" name="组合 83"/>
          <p:cNvGrpSpPr/>
          <p:nvPr/>
        </p:nvGrpSpPr>
        <p:grpSpPr>
          <a:xfrm flipH="1">
            <a:off x="6226735" y="4208724"/>
            <a:ext cx="2350919" cy="497920"/>
            <a:chOff x="294045" y="1131590"/>
            <a:chExt cx="2350919" cy="497920"/>
          </a:xfrm>
        </p:grpSpPr>
        <p:cxnSp>
          <p:nvCxnSpPr>
            <p:cNvPr id="85" name="直接连接符 84"/>
            <p:cNvCxnSpPr/>
            <p:nvPr/>
          </p:nvCxnSpPr>
          <p:spPr>
            <a:xfrm>
              <a:off x="294045" y="1629510"/>
              <a:ext cx="2349237"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2644964" y="1131590"/>
              <a:ext cx="0" cy="49792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cxnSp>
        <p:nvCxnSpPr>
          <p:cNvPr id="87" name="直接连接符 86"/>
          <p:cNvCxnSpPr/>
          <p:nvPr/>
        </p:nvCxnSpPr>
        <p:spPr>
          <a:xfrm flipH="1">
            <a:off x="5859615" y="4386177"/>
            <a:ext cx="36712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59615" y="4109259"/>
            <a:ext cx="0" cy="27691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5859615" y="3757306"/>
            <a:ext cx="325036" cy="3519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93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矩形 42"/>
          <p:cNvSpPr/>
          <p:nvPr/>
        </p:nvSpPr>
        <p:spPr>
          <a:xfrm rot="10800000">
            <a:off x="4783641" y="2206968"/>
            <a:ext cx="3645481" cy="696463"/>
          </a:xfrm>
          <a:prstGeom prst="rect">
            <a:avLst/>
          </a:prstGeom>
          <a:gradFill flip="none" rotWithShape="1">
            <a:gsLst>
              <a:gs pos="80000">
                <a:srgbClr val="FFFFFF"/>
              </a:gs>
              <a:gs pos="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149893" y="1054840"/>
            <a:ext cx="3645481" cy="696463"/>
          </a:xfrm>
          <a:prstGeom prst="rect">
            <a:avLst/>
          </a:prstGeom>
          <a:gradFill flip="none" rotWithShape="1">
            <a:gsLst>
              <a:gs pos="80000">
                <a:srgbClr val="FFFFFF"/>
              </a:gs>
              <a:gs pos="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80109" y="411913"/>
            <a:ext cx="432000" cy="432000"/>
          </a:xfrm>
          <a:prstGeom prst="rect">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8" name="矩形 7"/>
          <p:cNvSpPr/>
          <p:nvPr/>
        </p:nvSpPr>
        <p:spPr>
          <a:xfrm>
            <a:off x="251520" y="283324"/>
            <a:ext cx="432000" cy="432000"/>
          </a:xfrm>
          <a:prstGeom prst="rect">
            <a:avLst/>
          </a:prstGeom>
          <a:solidFill>
            <a:srgbClr val="16407A"/>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9" name="文本框 4">
            <a:extLst>
              <a:ext uri="{FF2B5EF4-FFF2-40B4-BE49-F238E27FC236}">
                <a16:creationId xmlns="" xmlns:a16="http://schemas.microsoft.com/office/drawing/2014/main" id="{464E6BC0-D684-48C2-82E6-84BF61B57748}"/>
              </a:ext>
            </a:extLst>
          </p:cNvPr>
          <p:cNvSpPr txBox="1"/>
          <p:nvPr/>
        </p:nvSpPr>
        <p:spPr>
          <a:xfrm>
            <a:off x="875124" y="306968"/>
            <a:ext cx="4175563" cy="469349"/>
          </a:xfrm>
          <a:prstGeom prst="rect">
            <a:avLst/>
          </a:prstGeom>
          <a:noFill/>
        </p:spPr>
        <p:txBody>
          <a:bodyPr wrap="square" lIns="68561" tIns="34283" rIns="68561" bIns="34283" numCol="1" rtlCol="0">
            <a:spAutoFit/>
          </a:bodyPr>
          <a:lstStyle/>
          <a:p>
            <a:pPr defTabSz="685603"/>
            <a:r>
              <a:rPr lang="en-US" altLang="zh-CN" sz="2600" dirty="0" smtClean="0">
                <a:solidFill>
                  <a:srgbClr val="3B4E7E"/>
                </a:solidFill>
              </a:rPr>
              <a:t>Successful Registration Cases</a:t>
            </a:r>
            <a:endParaRPr lang="zh-CN" altLang="en-US" sz="2600" dirty="0">
              <a:solidFill>
                <a:srgbClr val="3B4E7E"/>
              </a:solidFill>
            </a:endParaRPr>
          </a:p>
        </p:txBody>
      </p:sp>
      <p:sp>
        <p:nvSpPr>
          <p:cNvPr id="10" name="矩形 9">
            <a:extLst>
              <a:ext uri="{FF2B5EF4-FFF2-40B4-BE49-F238E27FC236}">
                <a16:creationId xmlns="" xmlns:a16="http://schemas.microsoft.com/office/drawing/2014/main" id="{65636B89-B2E2-45AA-9D56-3B60C8089E0C}"/>
              </a:ext>
            </a:extLst>
          </p:cNvPr>
          <p:cNvSpPr/>
          <p:nvPr/>
        </p:nvSpPr>
        <p:spPr>
          <a:xfrm>
            <a:off x="894166" y="740355"/>
            <a:ext cx="4050000" cy="10800"/>
          </a:xfrm>
          <a:prstGeom prst="rect">
            <a:avLst/>
          </a:prstGeom>
          <a:gradFill flip="none" rotWithShape="1">
            <a:gsLst>
              <a:gs pos="100000">
                <a:srgbClr val="16407A">
                  <a:alpha val="0"/>
                </a:srgbClr>
              </a:gs>
              <a:gs pos="95000">
                <a:srgbClr val="16407A"/>
              </a:gs>
              <a:gs pos="0">
                <a:srgbClr val="16407A">
                  <a:alpha val="0"/>
                </a:srgbClr>
              </a:gs>
              <a:gs pos="5000">
                <a:srgbClr val="16407A"/>
              </a:gs>
              <a:gs pos="50000">
                <a:srgbClr val="16407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rtlCol="0" anchor="ctr"/>
          <a:lstStyle/>
          <a:p>
            <a:pPr algn="ctr" defTabSz="685603"/>
            <a:endParaRPr lang="zh-CN" altLang="en-US" sz="1400">
              <a:solidFill>
                <a:prstClr val="white"/>
              </a:solidFill>
            </a:endParaRPr>
          </a:p>
        </p:txBody>
      </p:sp>
      <p:sp>
        <p:nvSpPr>
          <p:cNvPr id="20" name="TextBox 19"/>
          <p:cNvSpPr txBox="1"/>
          <p:nvPr/>
        </p:nvSpPr>
        <p:spPr>
          <a:xfrm>
            <a:off x="5323851" y="2139702"/>
            <a:ext cx="2611261" cy="830997"/>
          </a:xfrm>
          <a:prstGeom prst="rect">
            <a:avLst/>
          </a:prstGeom>
          <a:noFill/>
        </p:spPr>
        <p:txBody>
          <a:bodyPr wrap="square" rtlCol="0">
            <a:spAutoFit/>
          </a:bodyPr>
          <a:lstStyle/>
          <a:p>
            <a:pPr algn="r"/>
            <a:r>
              <a:rPr lang="en-US" altLang="zh-CN" sz="2400" dirty="0" smtClean="0">
                <a:solidFill>
                  <a:srgbClr val="183495"/>
                </a:solidFill>
                <a:latin typeface="Century Gothic" pitchFamily="34" charset="0"/>
              </a:rPr>
              <a:t>SELF</a:t>
            </a:r>
          </a:p>
          <a:p>
            <a:pPr algn="r"/>
            <a:r>
              <a:rPr lang="en-US" altLang="zh-CN" sz="2400" dirty="0" smtClean="0">
                <a:solidFill>
                  <a:srgbClr val="183495"/>
                </a:solidFill>
                <a:latin typeface="Century Gothic" pitchFamily="34" charset="0"/>
              </a:rPr>
              <a:t>REGISTRATION</a:t>
            </a:r>
            <a:endParaRPr lang="zh-CN" altLang="en-US" sz="2400" dirty="0">
              <a:solidFill>
                <a:srgbClr val="183495"/>
              </a:solidFill>
              <a:latin typeface="Century Gothic" pitchFamily="34" charset="0"/>
            </a:endParaRPr>
          </a:p>
        </p:txBody>
      </p:sp>
      <p:sp>
        <p:nvSpPr>
          <p:cNvPr id="21" name="TextBox 20"/>
          <p:cNvSpPr txBox="1"/>
          <p:nvPr/>
        </p:nvSpPr>
        <p:spPr>
          <a:xfrm>
            <a:off x="5566340" y="987574"/>
            <a:ext cx="3182124" cy="830997"/>
          </a:xfrm>
          <a:prstGeom prst="rect">
            <a:avLst/>
          </a:prstGeom>
          <a:noFill/>
        </p:spPr>
        <p:txBody>
          <a:bodyPr wrap="square" rtlCol="0">
            <a:spAutoFit/>
          </a:bodyPr>
          <a:lstStyle/>
          <a:p>
            <a:r>
              <a:rPr lang="en-US" altLang="zh-CN" sz="2400" dirty="0" smtClean="0">
                <a:solidFill>
                  <a:srgbClr val="183495"/>
                </a:solidFill>
                <a:latin typeface="Century Gothic" pitchFamily="34" charset="0"/>
              </a:rPr>
              <a:t>C.A.</a:t>
            </a:r>
          </a:p>
          <a:p>
            <a:r>
              <a:rPr lang="en-US" altLang="zh-CN" sz="2400" dirty="0" smtClean="0">
                <a:solidFill>
                  <a:srgbClr val="183495"/>
                </a:solidFill>
                <a:latin typeface="Century Gothic" pitchFamily="34" charset="0"/>
              </a:rPr>
              <a:t>RECOMMENDATION</a:t>
            </a:r>
            <a:endParaRPr lang="zh-CN" altLang="en-US" sz="2400" dirty="0">
              <a:solidFill>
                <a:srgbClr val="183495"/>
              </a:solidFill>
              <a:latin typeface="Century Gothic" pitchFamily="34" charset="0"/>
            </a:endParaRPr>
          </a:p>
        </p:txBody>
      </p:sp>
      <p:grpSp>
        <p:nvGrpSpPr>
          <p:cNvPr id="36" name="组合 35"/>
          <p:cNvGrpSpPr/>
          <p:nvPr/>
        </p:nvGrpSpPr>
        <p:grpSpPr>
          <a:xfrm>
            <a:off x="4830509" y="1054840"/>
            <a:ext cx="696463" cy="696463"/>
            <a:chOff x="4830509" y="1054840"/>
            <a:chExt cx="696463" cy="696463"/>
          </a:xfrm>
        </p:grpSpPr>
        <p:sp>
          <p:nvSpPr>
            <p:cNvPr id="29" name="椭圆 28"/>
            <p:cNvSpPr/>
            <p:nvPr/>
          </p:nvSpPr>
          <p:spPr>
            <a:xfrm>
              <a:off x="4830509" y="1054840"/>
              <a:ext cx="696463" cy="696463"/>
            </a:xfrm>
            <a:prstGeom prst="ellipse">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rot="5400000">
              <a:off x="4952117" y="1229115"/>
              <a:ext cx="395553" cy="347914"/>
              <a:chOff x="1635297" y="2211709"/>
              <a:chExt cx="302034" cy="265660"/>
            </a:xfrm>
            <a:solidFill>
              <a:srgbClr val="FFFFFF"/>
            </a:solidFill>
          </p:grpSpPr>
          <p:sp>
            <p:nvSpPr>
              <p:cNvPr id="24" name="平行四边形 23"/>
              <p:cNvSpPr/>
              <p:nvPr/>
            </p:nvSpPr>
            <p:spPr>
              <a:xfrm rot="5400000">
                <a:off x="1577976" y="2269030"/>
                <a:ext cx="265659" cy="151017"/>
              </a:xfrm>
              <a:prstGeom prst="parallelogram">
                <a:avLst>
                  <a:gd name="adj" fmla="val 912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25" name="平行四边形 24"/>
              <p:cNvSpPr/>
              <p:nvPr/>
            </p:nvSpPr>
            <p:spPr>
              <a:xfrm rot="16200000" flipV="1">
                <a:off x="1728993" y="2269031"/>
                <a:ext cx="265659" cy="151017"/>
              </a:xfrm>
              <a:prstGeom prst="parallelogram">
                <a:avLst>
                  <a:gd name="adj" fmla="val 912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grpSp>
      <p:grpSp>
        <p:nvGrpSpPr>
          <p:cNvPr id="37" name="组合 36"/>
          <p:cNvGrpSpPr/>
          <p:nvPr/>
        </p:nvGrpSpPr>
        <p:grpSpPr>
          <a:xfrm rot="16200000">
            <a:off x="8052001" y="2206968"/>
            <a:ext cx="696463" cy="696463"/>
            <a:chOff x="4830509" y="1054840"/>
            <a:chExt cx="696463" cy="696463"/>
          </a:xfrm>
        </p:grpSpPr>
        <p:sp>
          <p:nvSpPr>
            <p:cNvPr id="38" name="椭圆 37"/>
            <p:cNvSpPr/>
            <p:nvPr/>
          </p:nvSpPr>
          <p:spPr>
            <a:xfrm>
              <a:off x="4830509" y="1054840"/>
              <a:ext cx="696463" cy="696463"/>
            </a:xfrm>
            <a:prstGeom prst="ellipse">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rot="5400000">
              <a:off x="4952117" y="1229115"/>
              <a:ext cx="395553" cy="347914"/>
              <a:chOff x="1635297" y="2211709"/>
              <a:chExt cx="302034" cy="265660"/>
            </a:xfrm>
            <a:solidFill>
              <a:srgbClr val="FFFFFF"/>
            </a:solidFill>
          </p:grpSpPr>
          <p:sp>
            <p:nvSpPr>
              <p:cNvPr id="40" name="平行四边形 39"/>
              <p:cNvSpPr/>
              <p:nvPr/>
            </p:nvSpPr>
            <p:spPr>
              <a:xfrm rot="5400000">
                <a:off x="1577976" y="2269030"/>
                <a:ext cx="265659" cy="151017"/>
              </a:xfrm>
              <a:prstGeom prst="parallelogram">
                <a:avLst>
                  <a:gd name="adj" fmla="val 912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41" name="平行四边形 40"/>
              <p:cNvSpPr/>
              <p:nvPr/>
            </p:nvSpPr>
            <p:spPr>
              <a:xfrm rot="16200000" flipV="1">
                <a:off x="1728993" y="2269031"/>
                <a:ext cx="265659" cy="151017"/>
              </a:xfrm>
              <a:prstGeom prst="parallelogram">
                <a:avLst>
                  <a:gd name="adj" fmla="val 912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grpSp>
      <p:grpSp>
        <p:nvGrpSpPr>
          <p:cNvPr id="5" name="组合 4"/>
          <p:cNvGrpSpPr/>
          <p:nvPr/>
        </p:nvGrpSpPr>
        <p:grpSpPr>
          <a:xfrm>
            <a:off x="368541" y="1083199"/>
            <a:ext cx="4169524" cy="2160240"/>
            <a:chOff x="368546" y="1083200"/>
            <a:chExt cx="4169517" cy="2160237"/>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25706" b="89764"/>
            <a:stretch/>
          </p:blipFill>
          <p:spPr>
            <a:xfrm>
              <a:off x="368546" y="1083200"/>
              <a:ext cx="3734606" cy="220984"/>
            </a:xfrm>
            <a:prstGeom prst="rect">
              <a:avLst/>
            </a:prstGeom>
          </p:spPr>
        </p:pic>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l="17284" t="10564" b="-767"/>
            <a:stretch/>
          </p:blipFill>
          <p:spPr>
            <a:xfrm>
              <a:off x="380109" y="1296046"/>
              <a:ext cx="4157954" cy="1947391"/>
            </a:xfrm>
            <a:prstGeom prst="rect">
              <a:avLst/>
            </a:prstGeom>
          </p:spPr>
        </p:pic>
        <p:pic>
          <p:nvPicPr>
            <p:cNvPr id="32" name="图片 31"/>
            <p:cNvPicPr>
              <a:picLocks noChangeAspect="1"/>
            </p:cNvPicPr>
            <p:nvPr/>
          </p:nvPicPr>
          <p:blipFill rotWithShape="1">
            <a:blip r:embed="rId4" cstate="print">
              <a:extLst>
                <a:ext uri="{28A0092B-C50C-407E-A947-70E740481C1C}">
                  <a14:useLocalDpi xmlns:a14="http://schemas.microsoft.com/office/drawing/2010/main" val="0"/>
                </a:ext>
              </a:extLst>
            </a:blip>
            <a:srcRect l="91090" t="377" r="258" b="89764"/>
            <a:stretch/>
          </p:blipFill>
          <p:spPr>
            <a:xfrm>
              <a:off x="4103152" y="1083200"/>
              <a:ext cx="434911" cy="212846"/>
            </a:xfrm>
            <a:prstGeom prst="rect">
              <a:avLst/>
            </a:prstGeom>
          </p:spPr>
        </p:pic>
      </p:grpSp>
      <p:sp>
        <p:nvSpPr>
          <p:cNvPr id="3" name="矩形 2"/>
          <p:cNvSpPr/>
          <p:nvPr/>
        </p:nvSpPr>
        <p:spPr>
          <a:xfrm>
            <a:off x="368546" y="1083199"/>
            <a:ext cx="4169517" cy="2160240"/>
          </a:xfrm>
          <a:prstGeom prst="rect">
            <a:avLst/>
          </a:prstGeom>
          <a:noFill/>
          <a:ln w="38100">
            <a:solidFill>
              <a:srgbClr val="065395"/>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endParaRPr lang="zh-CN" altLang="en-US" dirty="0"/>
          </a:p>
        </p:txBody>
      </p:sp>
      <p:grpSp>
        <p:nvGrpSpPr>
          <p:cNvPr id="19" name="组合 18"/>
          <p:cNvGrpSpPr/>
          <p:nvPr/>
        </p:nvGrpSpPr>
        <p:grpSpPr>
          <a:xfrm>
            <a:off x="1306000" y="3075808"/>
            <a:ext cx="7489374" cy="1353529"/>
            <a:chOff x="1328447" y="3243437"/>
            <a:chExt cx="7489374" cy="1353529"/>
          </a:xfrm>
        </p:grpSpPr>
        <p:sp>
          <p:nvSpPr>
            <p:cNvPr id="18" name="矩形 17"/>
            <p:cNvSpPr/>
            <p:nvPr/>
          </p:nvSpPr>
          <p:spPr>
            <a:xfrm>
              <a:off x="1328447" y="3243437"/>
              <a:ext cx="7489373" cy="1353529"/>
            </a:xfrm>
            <a:prstGeom prst="rect">
              <a:avLst/>
            </a:prstGeom>
            <a:ln w="57150">
              <a:solidFill>
                <a:srgbClr val="183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328448" y="3243437"/>
              <a:ext cx="7489373" cy="1353529"/>
              <a:chOff x="-273463" y="1131590"/>
              <a:chExt cx="7489373" cy="1353529"/>
            </a:xfrm>
          </p:grpSpPr>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r="29748" b="88360"/>
              <a:stretch/>
            </p:blipFill>
            <p:spPr>
              <a:xfrm>
                <a:off x="-273463" y="1131591"/>
                <a:ext cx="6808077" cy="335260"/>
              </a:xfrm>
              <a:prstGeom prst="rect">
                <a:avLst/>
              </a:prstGeom>
            </p:spPr>
          </p:pic>
          <p:pic>
            <p:nvPicPr>
              <p:cNvPr id="15" name="图片 14"/>
              <p:cNvPicPr>
                <a:picLocks noChangeAspect="1"/>
              </p:cNvPicPr>
              <p:nvPr/>
            </p:nvPicPr>
            <p:blipFill rotWithShape="1">
              <a:blip r:embed="rId5">
                <a:extLst>
                  <a:ext uri="{28A0092B-C50C-407E-A947-70E740481C1C}">
                    <a14:useLocalDpi xmlns:a14="http://schemas.microsoft.com/office/drawing/2010/main" val="0"/>
                  </a:ext>
                </a:extLst>
              </a:blip>
              <a:srcRect l="15313" t="64647" r="7404"/>
              <a:stretch/>
            </p:blipFill>
            <p:spPr>
              <a:xfrm>
                <a:off x="-273463" y="1466850"/>
                <a:ext cx="7489373" cy="1018269"/>
              </a:xfrm>
              <a:prstGeom prst="rect">
                <a:avLst/>
              </a:prstGeom>
            </p:spPr>
          </p:pic>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92970" b="88360"/>
              <a:stretch/>
            </p:blipFill>
            <p:spPr>
              <a:xfrm>
                <a:off x="6534614" y="1131590"/>
                <a:ext cx="681295" cy="335259"/>
              </a:xfrm>
              <a:prstGeom prst="rect">
                <a:avLst/>
              </a:prstGeom>
            </p:spPr>
          </p:pic>
        </p:grpSp>
      </p:grpSp>
    </p:spTree>
    <p:extLst>
      <p:ext uri="{BB962C8B-B14F-4D97-AF65-F5344CB8AC3E}">
        <p14:creationId xmlns:p14="http://schemas.microsoft.com/office/powerpoint/2010/main" val="373213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90">
          <a:fgClr>
            <a:schemeClr val="tx1">
              <a:lumMod val="75000"/>
              <a:lumOff val="25000"/>
            </a:schemeClr>
          </a:fgClr>
          <a:bgClr>
            <a:schemeClr val="bg1">
              <a:lumMod val="50000"/>
            </a:schemeClr>
          </a:bgClr>
        </a:pattFill>
        <a:effectLst/>
      </p:bgPr>
    </p:bg>
    <p:spTree>
      <p:nvGrpSpPr>
        <p:cNvPr id="1" name=""/>
        <p:cNvGrpSpPr/>
        <p:nvPr/>
      </p:nvGrpSpPr>
      <p:grpSpPr>
        <a:xfrm>
          <a:off x="0" y="0"/>
          <a:ext cx="0" cy="0"/>
          <a:chOff x="0" y="0"/>
          <a:chExt cx="0" cy="0"/>
        </a:xfrm>
      </p:grpSpPr>
      <p:grpSp>
        <p:nvGrpSpPr>
          <p:cNvPr id="2" name="组合 1"/>
          <p:cNvGrpSpPr/>
          <p:nvPr/>
        </p:nvGrpSpPr>
        <p:grpSpPr>
          <a:xfrm>
            <a:off x="1679848" y="1851671"/>
            <a:ext cx="5772472" cy="792088"/>
            <a:chOff x="1943708" y="2643758"/>
            <a:chExt cx="5400600" cy="792088"/>
          </a:xfrm>
        </p:grpSpPr>
        <p:sp>
          <p:nvSpPr>
            <p:cNvPr id="16" name="弧形 15"/>
            <p:cNvSpPr/>
            <p:nvPr/>
          </p:nvSpPr>
          <p:spPr>
            <a:xfrm rot="10800000">
              <a:off x="1943708" y="2643758"/>
              <a:ext cx="792088" cy="792088"/>
            </a:xfrm>
            <a:prstGeom prst="arc">
              <a:avLst/>
            </a:prstGeom>
            <a:ln w="28575" cmpd="sng">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prstClr val="black"/>
                </a:solidFill>
              </a:endParaRPr>
            </a:p>
          </p:txBody>
        </p:sp>
        <p:cxnSp>
          <p:nvCxnSpPr>
            <p:cNvPr id="17" name="直接连接符 16"/>
            <p:cNvCxnSpPr>
              <a:stCxn id="24" idx="2"/>
              <a:endCxn id="16" idx="0"/>
            </p:cNvCxnSpPr>
            <p:nvPr/>
          </p:nvCxnSpPr>
          <p:spPr>
            <a:xfrm flipH="1">
              <a:off x="2339752" y="3435846"/>
              <a:ext cx="4608512" cy="0"/>
            </a:xfrm>
            <a:prstGeom prst="line">
              <a:avLst/>
            </a:prstGeom>
            <a:ln w="28575"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弧形 23"/>
            <p:cNvSpPr/>
            <p:nvPr/>
          </p:nvSpPr>
          <p:spPr>
            <a:xfrm rot="5400000">
              <a:off x="6552220" y="2643758"/>
              <a:ext cx="792088" cy="792088"/>
            </a:xfrm>
            <a:prstGeom prst="arc">
              <a:avLst/>
            </a:prstGeom>
            <a:ln w="28575" cmpd="sng">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prstClr val="black"/>
                </a:solidFill>
              </a:endParaRPr>
            </a:p>
          </p:txBody>
        </p:sp>
      </p:grpSp>
      <p:grpSp>
        <p:nvGrpSpPr>
          <p:cNvPr id="25" name="组合 24"/>
          <p:cNvGrpSpPr/>
          <p:nvPr/>
        </p:nvGrpSpPr>
        <p:grpSpPr>
          <a:xfrm rot="10800000">
            <a:off x="1679846" y="1059583"/>
            <a:ext cx="5772474" cy="792088"/>
            <a:chOff x="1943708" y="2643758"/>
            <a:chExt cx="5400600" cy="792088"/>
          </a:xfrm>
        </p:grpSpPr>
        <p:sp>
          <p:nvSpPr>
            <p:cNvPr id="27" name="弧形 26"/>
            <p:cNvSpPr/>
            <p:nvPr/>
          </p:nvSpPr>
          <p:spPr>
            <a:xfrm rot="10800000">
              <a:off x="1943708" y="2643758"/>
              <a:ext cx="792088" cy="792088"/>
            </a:xfrm>
            <a:prstGeom prst="arc">
              <a:avLst/>
            </a:prstGeom>
            <a:ln w="28575" cmpd="sng">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prstClr val="black"/>
                </a:solidFill>
              </a:endParaRPr>
            </a:p>
          </p:txBody>
        </p:sp>
        <p:cxnSp>
          <p:nvCxnSpPr>
            <p:cNvPr id="28" name="直接连接符 27"/>
            <p:cNvCxnSpPr>
              <a:stCxn id="29" idx="2"/>
              <a:endCxn id="27" idx="0"/>
            </p:cNvCxnSpPr>
            <p:nvPr/>
          </p:nvCxnSpPr>
          <p:spPr>
            <a:xfrm flipH="1">
              <a:off x="2339752" y="3435846"/>
              <a:ext cx="4608512" cy="0"/>
            </a:xfrm>
            <a:prstGeom prst="line">
              <a:avLst/>
            </a:prstGeom>
            <a:ln w="28575" cmpd="sng">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9" name="弧形 28"/>
            <p:cNvSpPr/>
            <p:nvPr/>
          </p:nvSpPr>
          <p:spPr>
            <a:xfrm rot="5400000">
              <a:off x="6552220" y="2643758"/>
              <a:ext cx="792088" cy="792088"/>
            </a:xfrm>
            <a:prstGeom prst="arc">
              <a:avLst/>
            </a:prstGeom>
            <a:ln w="28575" cmpd="sng">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zh-CN" altLang="en-US">
                <a:solidFill>
                  <a:prstClr val="black"/>
                </a:solidFill>
              </a:endParaRPr>
            </a:p>
          </p:txBody>
        </p:sp>
      </p:grpSp>
      <p:sp>
        <p:nvSpPr>
          <p:cNvPr id="3" name="TextBox 2"/>
          <p:cNvSpPr txBox="1"/>
          <p:nvPr/>
        </p:nvSpPr>
        <p:spPr>
          <a:xfrm>
            <a:off x="2642832" y="1390037"/>
            <a:ext cx="3846502" cy="1015663"/>
          </a:xfrm>
          <a:prstGeom prst="rect">
            <a:avLst/>
          </a:prstGeom>
          <a:noFill/>
        </p:spPr>
        <p:txBody>
          <a:bodyPr wrap="none" rtlCol="0">
            <a:spAutoFit/>
          </a:bodyPr>
          <a:lstStyle/>
          <a:p>
            <a:pPr algn="ctr" defTabSz="914400"/>
            <a:r>
              <a:rPr lang="en-US" altLang="zh-CN" sz="6000" dirty="0" smtClean="0">
                <a:solidFill>
                  <a:prstClr val="white">
                    <a:lumMod val="95000"/>
                  </a:prstClr>
                </a:solidFill>
                <a:latin typeface="Arial" pitchFamily="34" charset="0"/>
                <a:cs typeface="Arial" pitchFamily="34" charset="0"/>
              </a:rPr>
              <a:t>CONTACT</a:t>
            </a:r>
            <a:endParaRPr lang="zh-CN" altLang="en-US" sz="6000" dirty="0">
              <a:solidFill>
                <a:prstClr val="white">
                  <a:lumMod val="95000"/>
                </a:prstClr>
              </a:solidFill>
              <a:latin typeface="Arial" pitchFamily="34" charset="0"/>
              <a:cs typeface="Arial"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437" y="3643378"/>
            <a:ext cx="330500" cy="211519"/>
          </a:xfrm>
          <a:prstGeom prst="rect">
            <a:avLst/>
          </a:prstGeom>
        </p:spPr>
      </p:pic>
      <p:sp>
        <p:nvSpPr>
          <p:cNvPr id="31" name="TextBox 30"/>
          <p:cNvSpPr txBox="1"/>
          <p:nvPr/>
        </p:nvSpPr>
        <p:spPr>
          <a:xfrm>
            <a:off x="1084643" y="3579862"/>
            <a:ext cx="2407237" cy="338554"/>
          </a:xfrm>
          <a:prstGeom prst="rect">
            <a:avLst/>
          </a:prstGeom>
          <a:noFill/>
        </p:spPr>
        <p:txBody>
          <a:bodyPr wrap="square" rtlCol="0">
            <a:spAutoFit/>
          </a:bodyPr>
          <a:lstStyle/>
          <a:p>
            <a:pPr defTabSz="914400"/>
            <a:r>
              <a:rPr lang="en-US" altLang="zh-CN" sz="1600" dirty="0" smtClean="0">
                <a:solidFill>
                  <a:prstClr val="white"/>
                </a:solidFill>
              </a:rPr>
              <a:t>registry</a:t>
            </a:r>
            <a:r>
              <a:rPr lang="en-US" altLang="zh-CN" sz="1600" dirty="0" smtClean="0">
                <a:solidFill>
                  <a:prstClr val="white"/>
                </a:solidFill>
              </a:rPr>
              <a:t>@foodgacc.com</a:t>
            </a:r>
            <a:endParaRPr lang="zh-CN" altLang="en-US" sz="1600" dirty="0">
              <a:solidFill>
                <a:prstClr val="white"/>
              </a:solidFill>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9" y="3970262"/>
            <a:ext cx="261834" cy="286708"/>
          </a:xfrm>
          <a:prstGeom prst="rect">
            <a:avLst/>
          </a:prstGeom>
        </p:spPr>
      </p:pic>
      <p:sp>
        <p:nvSpPr>
          <p:cNvPr id="33" name="TextBox 32"/>
          <p:cNvSpPr txBox="1"/>
          <p:nvPr/>
        </p:nvSpPr>
        <p:spPr>
          <a:xfrm>
            <a:off x="1084643" y="3944339"/>
            <a:ext cx="2047197" cy="338554"/>
          </a:xfrm>
          <a:prstGeom prst="rect">
            <a:avLst/>
          </a:prstGeom>
          <a:noFill/>
        </p:spPr>
        <p:txBody>
          <a:bodyPr wrap="square" rtlCol="0">
            <a:spAutoFit/>
          </a:bodyPr>
          <a:lstStyle/>
          <a:p>
            <a:pPr defTabSz="914400"/>
            <a:r>
              <a:rPr lang="en-US" altLang="zh-CN" sz="1600" dirty="0" smtClean="0">
                <a:solidFill>
                  <a:prstClr val="white"/>
                </a:solidFill>
              </a:rPr>
              <a:t>+86 </a:t>
            </a:r>
            <a:r>
              <a:rPr lang="en-US" altLang="zh-CN" sz="1600" dirty="0" smtClean="0">
                <a:solidFill>
                  <a:prstClr val="white"/>
                </a:solidFill>
              </a:rPr>
              <a:t>189 1124 4880</a:t>
            </a:r>
            <a:endParaRPr lang="zh-CN" altLang="en-US" sz="1600" dirty="0">
              <a:solidFill>
                <a:prstClr val="white"/>
              </a:solidFill>
            </a:endParaRP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61" y="4329087"/>
            <a:ext cx="300452" cy="300454"/>
          </a:xfrm>
          <a:prstGeom prst="rect">
            <a:avLst/>
          </a:prstGeom>
        </p:spPr>
      </p:pic>
      <p:sp>
        <p:nvSpPr>
          <p:cNvPr id="35" name="TextBox 34"/>
          <p:cNvSpPr txBox="1"/>
          <p:nvPr/>
        </p:nvSpPr>
        <p:spPr>
          <a:xfrm>
            <a:off x="1084642" y="4310037"/>
            <a:ext cx="2047197" cy="338554"/>
          </a:xfrm>
          <a:prstGeom prst="rect">
            <a:avLst/>
          </a:prstGeom>
          <a:noFill/>
        </p:spPr>
        <p:txBody>
          <a:bodyPr wrap="square" rtlCol="0">
            <a:spAutoFit/>
          </a:bodyPr>
          <a:lstStyle/>
          <a:p>
            <a:pPr defTabSz="914400"/>
            <a:r>
              <a:rPr lang="en-US" altLang="zh-CN" sz="1600" dirty="0" smtClean="0">
                <a:solidFill>
                  <a:prstClr val="white"/>
                </a:solidFill>
              </a:rPr>
              <a:t>www.foodgacc.com</a:t>
            </a:r>
            <a:endParaRPr lang="zh-CN" altLang="en-US" sz="1600" dirty="0">
              <a:solidFill>
                <a:prstClr val="white"/>
              </a:solidFill>
            </a:endParaRPr>
          </a:p>
        </p:txBody>
      </p:sp>
      <p:sp>
        <p:nvSpPr>
          <p:cNvPr id="19" name="TextBox 18"/>
          <p:cNvSpPr txBox="1"/>
          <p:nvPr/>
        </p:nvSpPr>
        <p:spPr>
          <a:xfrm>
            <a:off x="5548404" y="3272085"/>
            <a:ext cx="1284312" cy="307777"/>
          </a:xfrm>
          <a:prstGeom prst="rect">
            <a:avLst/>
          </a:prstGeom>
          <a:noFill/>
        </p:spPr>
        <p:txBody>
          <a:bodyPr wrap="square" rtlCol="0">
            <a:spAutoFit/>
          </a:bodyPr>
          <a:lstStyle/>
          <a:p>
            <a:pPr algn="ctr" defTabSz="914400"/>
            <a:r>
              <a:rPr lang="en-US" altLang="zh-CN" sz="1400" dirty="0" smtClean="0">
                <a:solidFill>
                  <a:prstClr val="white"/>
                </a:solidFill>
                <a:latin typeface="Century Gothic" pitchFamily="34" charset="0"/>
              </a:rPr>
              <a:t>WhatsApp</a:t>
            </a:r>
            <a:endParaRPr lang="zh-CN" altLang="en-US" sz="1400" dirty="0">
              <a:solidFill>
                <a:prstClr val="white"/>
              </a:solidFill>
              <a:latin typeface="Century Gothic" pitchFamily="34" charset="0"/>
            </a:endParaRPr>
          </a:p>
        </p:txBody>
      </p:sp>
      <p:sp>
        <p:nvSpPr>
          <p:cNvPr id="20" name="TextBox 19"/>
          <p:cNvSpPr txBox="1"/>
          <p:nvPr/>
        </p:nvSpPr>
        <p:spPr>
          <a:xfrm>
            <a:off x="6910086" y="3272085"/>
            <a:ext cx="1284312" cy="307777"/>
          </a:xfrm>
          <a:prstGeom prst="rect">
            <a:avLst/>
          </a:prstGeom>
          <a:noFill/>
        </p:spPr>
        <p:txBody>
          <a:bodyPr wrap="square" rtlCol="0">
            <a:spAutoFit/>
          </a:bodyPr>
          <a:lstStyle/>
          <a:p>
            <a:pPr algn="ctr" defTabSz="914400"/>
            <a:r>
              <a:rPr lang="en-US" altLang="zh-CN" sz="1400" dirty="0" smtClean="0">
                <a:solidFill>
                  <a:prstClr val="white"/>
                </a:solidFill>
                <a:latin typeface="Century Gothic" pitchFamily="34" charset="0"/>
              </a:rPr>
              <a:t>WeChat</a:t>
            </a:r>
            <a:endParaRPr lang="zh-CN" altLang="en-US" sz="1400" dirty="0">
              <a:solidFill>
                <a:prstClr val="white"/>
              </a:solidFill>
              <a:latin typeface="Century Gothic"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3651103"/>
            <a:ext cx="1080225" cy="108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3651103"/>
            <a:ext cx="1085873" cy="108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128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b="15236"/>
          <a:stretch/>
        </p:blipFill>
        <p:spPr>
          <a:xfrm>
            <a:off x="0" y="-1"/>
            <a:ext cx="9144000" cy="5143501"/>
          </a:xfrm>
          <a:prstGeom prst="rect">
            <a:avLst/>
          </a:prstGeom>
        </p:spPr>
      </p:pic>
      <p:sp>
        <p:nvSpPr>
          <p:cNvPr id="7" name="矩形 6"/>
          <p:cNvSpPr/>
          <p:nvPr/>
        </p:nvSpPr>
        <p:spPr>
          <a:xfrm>
            <a:off x="4" y="-1"/>
            <a:ext cx="9143999" cy="5169572"/>
          </a:xfrm>
          <a:prstGeom prst="rect">
            <a:avLst/>
          </a:prstGeom>
          <a:solidFill>
            <a:schemeClr val="bg1">
              <a:lumMod val="8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9" name="直角三角形 8"/>
          <p:cNvSpPr/>
          <p:nvPr/>
        </p:nvSpPr>
        <p:spPr>
          <a:xfrm>
            <a:off x="1" y="627537"/>
            <a:ext cx="5292080" cy="4542037"/>
          </a:xfrm>
          <a:prstGeom prst="rtTriangle">
            <a:avLst/>
          </a:prstGeom>
          <a:gradFill flip="none" rotWithShape="1">
            <a:gsLst>
              <a:gs pos="0">
                <a:schemeClr val="bg1">
                  <a:alpha val="0"/>
                </a:schemeClr>
              </a:gs>
              <a:gs pos="100000">
                <a:schemeClr val="bg1">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11" name="直角三角形 10"/>
          <p:cNvSpPr/>
          <p:nvPr/>
        </p:nvSpPr>
        <p:spPr>
          <a:xfrm rot="10800000">
            <a:off x="1547664" y="-2"/>
            <a:ext cx="7596336" cy="4299944"/>
          </a:xfrm>
          <a:prstGeom prst="rtTriangle">
            <a:avLst/>
          </a:prstGeom>
          <a:gradFill flip="none" rotWithShape="1">
            <a:gsLst>
              <a:gs pos="0">
                <a:schemeClr val="tx1">
                  <a:lumMod val="50000"/>
                  <a:lumOff val="50000"/>
                  <a:alpha val="10000"/>
                </a:schemeClr>
              </a:gs>
              <a:gs pos="100000">
                <a:schemeClr val="tx1">
                  <a:lumMod val="50000"/>
                  <a:lumOff val="50000"/>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16" name="矩形 15"/>
          <p:cNvSpPr/>
          <p:nvPr/>
        </p:nvSpPr>
        <p:spPr>
          <a:xfrm>
            <a:off x="611560" y="267494"/>
            <a:ext cx="8064896" cy="4680520"/>
          </a:xfrm>
          <a:prstGeom prst="rect">
            <a:avLst/>
          </a:prstGeom>
          <a:solidFill>
            <a:srgbClr val="FFFFF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23" name="矩形 22"/>
          <p:cNvSpPr/>
          <p:nvPr/>
        </p:nvSpPr>
        <p:spPr>
          <a:xfrm>
            <a:off x="755576" y="411510"/>
            <a:ext cx="7776864" cy="4392488"/>
          </a:xfrm>
          <a:prstGeom prst="rect">
            <a:avLst/>
          </a:prstGeom>
          <a:noFill/>
          <a:ln>
            <a:solidFill>
              <a:srgbClr val="16407A"/>
            </a:solidFill>
          </a:ln>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25" name="矩形 24"/>
          <p:cNvSpPr/>
          <p:nvPr/>
        </p:nvSpPr>
        <p:spPr>
          <a:xfrm>
            <a:off x="2806363" y="1158638"/>
            <a:ext cx="3531274" cy="2898232"/>
          </a:xfrm>
          <a:prstGeom prst="rect">
            <a:avLst/>
          </a:prstGeom>
          <a:blipFill dpi="0" rotWithShape="1">
            <a:blip r:embed="rId4">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1259633" y="1482203"/>
            <a:ext cx="6768750" cy="3177779"/>
          </a:xfrm>
          <a:prstGeom prst="rect">
            <a:avLst/>
          </a:prstGeom>
          <a:noFill/>
        </p:spPr>
        <p:txBody>
          <a:bodyPr wrap="square" lIns="68561" tIns="34283" rIns="68561" bIns="34283" rtlCol="0">
            <a:spAutoFit/>
          </a:bodyPr>
          <a:lstStyle/>
          <a:p>
            <a:pPr algn="dist">
              <a:lnSpc>
                <a:spcPct val="110000"/>
              </a:lnSpc>
              <a:spcBef>
                <a:spcPts val="1200"/>
              </a:spcBef>
            </a:pPr>
            <a:r>
              <a:rPr lang="en-US" altLang="zh-CN" sz="1700" dirty="0">
                <a:effectLst>
                  <a:outerShdw blurRad="50800" dist="38100" dir="2700000" algn="tl" rotWithShape="0">
                    <a:schemeClr val="bg1">
                      <a:alpha val="40000"/>
                    </a:schemeClr>
                  </a:outerShdw>
                </a:effectLst>
              </a:rPr>
              <a:t>Under </a:t>
            </a:r>
            <a:r>
              <a:rPr lang="en-US" altLang="zh-CN" sz="1700" dirty="0" smtClean="0">
                <a:effectLst>
                  <a:outerShdw blurRad="50800" dist="38100" dir="2700000" algn="tl" rotWithShape="0">
                    <a:schemeClr val="bg1">
                      <a:alpha val="40000"/>
                    </a:schemeClr>
                  </a:outerShdw>
                </a:effectLst>
              </a:rPr>
              <a:t>statutory regulations, </a:t>
            </a:r>
            <a:r>
              <a:rPr lang="en-US" altLang="zh-CN" sz="1700" b="1" dirty="0">
                <a:effectLst>
                  <a:outerShdw blurRad="50800" dist="38100" dir="2700000" algn="tl" rotWithShape="0">
                    <a:schemeClr val="bg1">
                      <a:alpha val="40000"/>
                    </a:schemeClr>
                  </a:outerShdw>
                </a:effectLst>
              </a:rPr>
              <a:t>GACC Registration Service Organization</a:t>
            </a:r>
            <a:r>
              <a:rPr lang="en-US" altLang="zh-CN" sz="1700" dirty="0">
                <a:effectLst>
                  <a:outerShdw blurRad="50800" dist="38100" dir="2700000" algn="tl" rotWithShape="0">
                    <a:schemeClr val="bg1">
                      <a:alpha val="40000"/>
                    </a:schemeClr>
                  </a:outerShdw>
                </a:effectLst>
              </a:rPr>
              <a:t> is a specialized service organization established in 2008 in Beijing </a:t>
            </a:r>
            <a:r>
              <a:rPr lang="en-US" altLang="zh-CN" sz="1700" dirty="0" smtClean="0">
                <a:effectLst>
                  <a:outerShdw blurRad="50800" dist="38100" dir="2700000" algn="tl" rotWithShape="0">
                    <a:schemeClr val="bg1">
                      <a:alpha val="40000"/>
                    </a:schemeClr>
                  </a:outerShdw>
                </a:effectLst>
              </a:rPr>
              <a:t>China.</a:t>
            </a:r>
          </a:p>
          <a:p>
            <a:pPr algn="dist">
              <a:lnSpc>
                <a:spcPct val="110000"/>
              </a:lnSpc>
              <a:spcBef>
                <a:spcPts val="1800"/>
              </a:spcBef>
            </a:pPr>
            <a:r>
              <a:rPr lang="en-US" altLang="zh-CN" sz="1700" dirty="0" smtClean="0">
                <a:effectLst>
                  <a:outerShdw blurRad="50800" dist="38100" dir="2700000" algn="tl" rotWithShape="0">
                    <a:schemeClr val="bg1">
                      <a:alpha val="40000"/>
                    </a:schemeClr>
                  </a:outerShdw>
                </a:effectLst>
              </a:rPr>
              <a:t>We </a:t>
            </a:r>
            <a:r>
              <a:rPr lang="en-US" altLang="zh-CN" sz="1700" dirty="0">
                <a:effectLst>
                  <a:outerShdw blurRad="50800" dist="38100" dir="2700000" algn="tl" rotWithShape="0">
                    <a:schemeClr val="bg1">
                      <a:alpha val="40000"/>
                    </a:schemeClr>
                  </a:outerShdw>
                </a:effectLst>
              </a:rPr>
              <a:t>maintain good communication with testing laboratories at all levels, aiming to build a consulting bridge between overseas manufacturers and exporters of imported food and Chinese food regulatory agencies, eliminate redundant regulations and language barriers, and assist global imported food overseas manufacturers to complete China Customs (GACC) Access and Registration, exporter filing, food compliance technical services, training and translation services, interpretation of Chinese policies </a:t>
            </a:r>
            <a:r>
              <a:rPr lang="en-US" altLang="zh-CN" sz="1700" dirty="0" smtClean="0">
                <a:effectLst>
                  <a:outerShdw blurRad="50800" dist="38100" dir="2700000" algn="tl" rotWithShape="0">
                    <a:schemeClr val="bg1">
                      <a:alpha val="40000"/>
                    </a:schemeClr>
                  </a:outerShdw>
                </a:effectLst>
              </a:rPr>
              <a:t>and</a:t>
            </a:r>
          </a:p>
          <a:p>
            <a:pPr algn="ctr">
              <a:lnSpc>
                <a:spcPct val="110000"/>
              </a:lnSpc>
            </a:pPr>
            <a:r>
              <a:rPr lang="en-US" altLang="zh-CN" sz="1700" dirty="0" smtClean="0">
                <a:effectLst>
                  <a:outerShdw blurRad="50800" dist="38100" dir="2700000" algn="tl" rotWithShape="0">
                    <a:schemeClr val="bg1">
                      <a:alpha val="40000"/>
                    </a:schemeClr>
                  </a:outerShdw>
                </a:effectLst>
              </a:rPr>
              <a:t>standards</a:t>
            </a:r>
            <a:r>
              <a:rPr lang="en-US" altLang="zh-CN" sz="1700" dirty="0">
                <a:effectLst>
                  <a:outerShdw blurRad="50800" dist="38100" dir="2700000" algn="tl" rotWithShape="0">
                    <a:schemeClr val="bg1">
                      <a:alpha val="40000"/>
                    </a:schemeClr>
                  </a:outerShdw>
                </a:effectLst>
              </a:rPr>
              <a:t>, GACC access Remedy, </a:t>
            </a:r>
            <a:r>
              <a:rPr lang="en-US" altLang="zh-CN" sz="1700" dirty="0" smtClean="0">
                <a:effectLst>
                  <a:outerShdw blurRad="50800" dist="38100" dir="2700000" algn="tl" rotWithShape="0">
                    <a:schemeClr val="bg1">
                      <a:alpha val="40000"/>
                    </a:schemeClr>
                  </a:outerShdw>
                </a:effectLst>
              </a:rPr>
              <a:t>etc.</a:t>
            </a:r>
            <a:endParaRPr lang="zh-CN" altLang="zh-CN" sz="1700" dirty="0">
              <a:effectLst>
                <a:outerShdw blurRad="50800" dist="38100" dir="2700000" algn="tl" rotWithShape="0">
                  <a:schemeClr val="bg1">
                    <a:alpha val="40000"/>
                  </a:schemeClr>
                </a:outerShdw>
              </a:effectLst>
            </a:endParaRPr>
          </a:p>
        </p:txBody>
      </p:sp>
      <p:sp>
        <p:nvSpPr>
          <p:cNvPr id="14" name="文本框 4">
            <a:extLst>
              <a:ext uri="{FF2B5EF4-FFF2-40B4-BE49-F238E27FC236}">
                <a16:creationId xmlns="" xmlns:a16="http://schemas.microsoft.com/office/drawing/2014/main" id="{464E6BC0-D684-48C2-82E6-84BF61B57748}"/>
              </a:ext>
            </a:extLst>
          </p:cNvPr>
          <p:cNvSpPr txBox="1"/>
          <p:nvPr/>
        </p:nvSpPr>
        <p:spPr>
          <a:xfrm>
            <a:off x="2484218" y="766056"/>
            <a:ext cx="4175563" cy="500123"/>
          </a:xfrm>
          <a:prstGeom prst="rect">
            <a:avLst/>
          </a:prstGeom>
          <a:noFill/>
        </p:spPr>
        <p:txBody>
          <a:bodyPr wrap="square" lIns="68561" tIns="34283" rIns="68561" bIns="34283" numCol="1" rtlCol="0">
            <a:spAutoFit/>
          </a:bodyPr>
          <a:lstStyle/>
          <a:p>
            <a:pPr algn="ctr" defTabSz="685603"/>
            <a:r>
              <a:rPr lang="en-US" altLang="zh-CN" sz="2800" b="1" dirty="0">
                <a:solidFill>
                  <a:srgbClr val="3B4E7E"/>
                </a:solidFill>
                <a:latin typeface="Century Gothic" pitchFamily="34" charset="0"/>
              </a:rPr>
              <a:t>Company</a:t>
            </a:r>
            <a:r>
              <a:rPr lang="en-US" altLang="zh-CN" sz="2600" b="1" dirty="0">
                <a:solidFill>
                  <a:srgbClr val="3B4E7E"/>
                </a:solidFill>
                <a:latin typeface="Century Gothic" pitchFamily="34" charset="0"/>
              </a:rPr>
              <a:t> Introduction</a:t>
            </a:r>
            <a:endParaRPr lang="zh-CN" altLang="en-US" sz="2600" b="1" dirty="0">
              <a:solidFill>
                <a:srgbClr val="3B4E7E"/>
              </a:solidFill>
              <a:latin typeface="Century Gothic" pitchFamily="34" charset="0"/>
            </a:endParaRPr>
          </a:p>
        </p:txBody>
      </p:sp>
      <p:sp>
        <p:nvSpPr>
          <p:cNvPr id="15" name="矩形 14">
            <a:extLst>
              <a:ext uri="{FF2B5EF4-FFF2-40B4-BE49-F238E27FC236}">
                <a16:creationId xmlns="" xmlns:a16="http://schemas.microsoft.com/office/drawing/2014/main" id="{65636B89-B2E2-45AA-9D56-3B60C8089E0C}"/>
              </a:ext>
            </a:extLst>
          </p:cNvPr>
          <p:cNvSpPr/>
          <p:nvPr/>
        </p:nvSpPr>
        <p:spPr>
          <a:xfrm>
            <a:off x="2574008" y="1251779"/>
            <a:ext cx="4140000" cy="14400"/>
          </a:xfrm>
          <a:prstGeom prst="rect">
            <a:avLst/>
          </a:prstGeom>
          <a:gradFill flip="none" rotWithShape="1">
            <a:gsLst>
              <a:gs pos="100000">
                <a:srgbClr val="FFC000">
                  <a:alpha val="0"/>
                </a:srgbClr>
              </a:gs>
              <a:gs pos="95000">
                <a:srgbClr val="EACD98">
                  <a:lumMod val="75000"/>
                </a:srgbClr>
              </a:gs>
              <a:gs pos="0">
                <a:srgbClr val="FFC000">
                  <a:alpha val="0"/>
                </a:srgbClr>
              </a:gs>
              <a:gs pos="5000">
                <a:srgbClr val="EACD98">
                  <a:lumMod val="75000"/>
                </a:srgbClr>
              </a:gs>
              <a:gs pos="50000">
                <a:srgbClr val="EACD98">
                  <a:lumMod val="75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rtlCol="0" anchor="ctr"/>
          <a:lstStyle/>
          <a:p>
            <a:pPr algn="ctr" defTabSz="685603"/>
            <a:endParaRPr lang="zh-CN" altLang="en-US" sz="1400">
              <a:solidFill>
                <a:prstClr val="white"/>
              </a:solidFill>
            </a:endParaRPr>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507126"/>
            <a:ext cx="1509793" cy="453748"/>
          </a:xfrm>
          <a:prstGeom prst="rect">
            <a:avLst/>
          </a:prstGeom>
        </p:spPr>
      </p:pic>
    </p:spTree>
    <p:extLst>
      <p:ext uri="{BB962C8B-B14F-4D97-AF65-F5344CB8AC3E}">
        <p14:creationId xmlns:p14="http://schemas.microsoft.com/office/powerpoint/2010/main" val="79966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b="15236"/>
          <a:stretch/>
        </p:blipFill>
        <p:spPr>
          <a:xfrm>
            <a:off x="0" y="-1"/>
            <a:ext cx="9144000" cy="5143501"/>
          </a:xfrm>
          <a:prstGeom prst="rect">
            <a:avLst/>
          </a:prstGeom>
        </p:spPr>
      </p:pic>
      <p:sp>
        <p:nvSpPr>
          <p:cNvPr id="7" name="矩形 6"/>
          <p:cNvSpPr/>
          <p:nvPr/>
        </p:nvSpPr>
        <p:spPr>
          <a:xfrm>
            <a:off x="4" y="-1"/>
            <a:ext cx="9143999" cy="5169572"/>
          </a:xfrm>
          <a:prstGeom prst="rect">
            <a:avLst/>
          </a:prstGeom>
          <a:solidFill>
            <a:schemeClr val="bg1">
              <a:lumMod val="8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9" name="直角三角形 8"/>
          <p:cNvSpPr/>
          <p:nvPr/>
        </p:nvSpPr>
        <p:spPr>
          <a:xfrm>
            <a:off x="1" y="627537"/>
            <a:ext cx="5292080" cy="4542037"/>
          </a:xfrm>
          <a:prstGeom prst="rtTriangle">
            <a:avLst/>
          </a:prstGeom>
          <a:gradFill flip="none" rotWithShape="1">
            <a:gsLst>
              <a:gs pos="0">
                <a:schemeClr val="bg1">
                  <a:alpha val="0"/>
                </a:schemeClr>
              </a:gs>
              <a:gs pos="100000">
                <a:schemeClr val="bg1">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11" name="直角三角形 10"/>
          <p:cNvSpPr/>
          <p:nvPr/>
        </p:nvSpPr>
        <p:spPr>
          <a:xfrm rot="10800000">
            <a:off x="1547664" y="-2"/>
            <a:ext cx="7596336" cy="4299944"/>
          </a:xfrm>
          <a:prstGeom prst="rtTriangle">
            <a:avLst/>
          </a:prstGeom>
          <a:gradFill flip="none" rotWithShape="1">
            <a:gsLst>
              <a:gs pos="0">
                <a:schemeClr val="tx1">
                  <a:lumMod val="50000"/>
                  <a:lumOff val="50000"/>
                  <a:alpha val="10000"/>
                </a:schemeClr>
              </a:gs>
              <a:gs pos="100000">
                <a:schemeClr val="tx1">
                  <a:lumMod val="50000"/>
                  <a:lumOff val="50000"/>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16" name="矩形 15"/>
          <p:cNvSpPr/>
          <p:nvPr/>
        </p:nvSpPr>
        <p:spPr>
          <a:xfrm>
            <a:off x="611560" y="267494"/>
            <a:ext cx="8064896" cy="4680520"/>
          </a:xfrm>
          <a:prstGeom prst="rect">
            <a:avLst/>
          </a:prstGeom>
          <a:solidFill>
            <a:srgbClr val="FFFFF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23" name="矩形 22"/>
          <p:cNvSpPr/>
          <p:nvPr/>
        </p:nvSpPr>
        <p:spPr>
          <a:xfrm>
            <a:off x="755576" y="411510"/>
            <a:ext cx="7776864" cy="4392488"/>
          </a:xfrm>
          <a:prstGeom prst="rect">
            <a:avLst/>
          </a:prstGeom>
          <a:noFill/>
          <a:ln>
            <a:solidFill>
              <a:srgbClr val="16407A"/>
            </a:solidFill>
          </a:ln>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29" name="TextBox 28"/>
          <p:cNvSpPr txBox="1"/>
          <p:nvPr/>
        </p:nvSpPr>
        <p:spPr>
          <a:xfrm>
            <a:off x="1259633" y="1553689"/>
            <a:ext cx="6768750" cy="2602237"/>
          </a:xfrm>
          <a:prstGeom prst="rect">
            <a:avLst/>
          </a:prstGeom>
          <a:noFill/>
          <a:effectLst/>
        </p:spPr>
        <p:txBody>
          <a:bodyPr wrap="square" lIns="68561" tIns="34283" rIns="68561" bIns="34283" rtlCol="0">
            <a:spAutoFit/>
          </a:bodyPr>
          <a:lstStyle/>
          <a:p>
            <a:pPr algn="dist">
              <a:lnSpc>
                <a:spcPct val="110000"/>
              </a:lnSpc>
              <a:spcBef>
                <a:spcPts val="1800"/>
              </a:spcBef>
            </a:pPr>
            <a:r>
              <a:rPr lang="en-US" altLang="zh-CN" sz="1700" dirty="0">
                <a:effectLst>
                  <a:outerShdw blurRad="50800" dist="38100" dir="2700000" algn="tl" rotWithShape="0">
                    <a:schemeClr val="bg1">
                      <a:alpha val="40000"/>
                    </a:schemeClr>
                  </a:outerShdw>
                </a:effectLst>
              </a:rPr>
              <a:t>O</a:t>
            </a:r>
            <a:r>
              <a:rPr lang="en-US" altLang="zh-CN" sz="1700" dirty="0" smtClean="0">
                <a:effectLst>
                  <a:outerShdw blurRad="50800" dist="38100" dir="2700000" algn="tl" rotWithShape="0">
                    <a:schemeClr val="bg1">
                      <a:alpha val="40000"/>
                    </a:schemeClr>
                  </a:outerShdw>
                </a:effectLst>
              </a:rPr>
              <a:t>ur expert team is composed of food-related professional doctors, masters, </a:t>
            </a:r>
          </a:p>
          <a:p>
            <a:pPr algn="ctr">
              <a:lnSpc>
                <a:spcPct val="110000"/>
              </a:lnSpc>
            </a:pPr>
            <a:r>
              <a:rPr lang="en-US" altLang="zh-CN" sz="1700" dirty="0" smtClean="0">
                <a:effectLst>
                  <a:outerShdw blurRad="50800" dist="38100" dir="2700000" algn="tl" rotWithShape="0">
                    <a:schemeClr val="bg1">
                      <a:alpha val="40000"/>
                    </a:schemeClr>
                  </a:outerShdw>
                </a:effectLst>
              </a:rPr>
              <a:t>and government working experience personnel.</a:t>
            </a:r>
          </a:p>
          <a:p>
            <a:pPr algn="dist">
              <a:lnSpc>
                <a:spcPct val="110000"/>
              </a:lnSpc>
              <a:spcBef>
                <a:spcPts val="1800"/>
              </a:spcBef>
            </a:pPr>
            <a:r>
              <a:rPr lang="en-US" altLang="zh-CN" sz="1700" dirty="0" smtClean="0">
                <a:effectLst>
                  <a:outerShdw blurRad="50800" dist="38100" dir="2700000" algn="tl" rotWithShape="0">
                    <a:schemeClr val="bg1">
                      <a:alpha val="40000"/>
                    </a:schemeClr>
                  </a:outerShdw>
                </a:effectLst>
              </a:rPr>
              <a:t>Experienced and good at communication, we can accurately provide straight-through solutions, offer our customers with the concept of "compliance and value synchronization", avoid risks such as misjudgment, detention, return shipments, recalls, etc., and help customers achieve corporate access and product compliance, helping global companies</a:t>
            </a:r>
          </a:p>
          <a:p>
            <a:pPr algn="ctr">
              <a:lnSpc>
                <a:spcPct val="110000"/>
              </a:lnSpc>
            </a:pPr>
            <a:r>
              <a:rPr lang="en-US" altLang="zh-CN" sz="1700" dirty="0" smtClean="0">
                <a:effectLst>
                  <a:outerShdw blurRad="50800" dist="38100" dir="2700000" algn="tl" rotWithShape="0">
                    <a:schemeClr val="bg1">
                      <a:alpha val="40000"/>
                    </a:schemeClr>
                  </a:outerShdw>
                </a:effectLst>
              </a:rPr>
              <a:t> expand their target markets.</a:t>
            </a:r>
            <a:endParaRPr lang="zh-CN" altLang="zh-CN" sz="1700" dirty="0">
              <a:effectLst>
                <a:outerShdw blurRad="50800" dist="38100" dir="2700000" algn="tl" rotWithShape="0">
                  <a:schemeClr val="bg1">
                    <a:alpha val="40000"/>
                  </a:schemeClr>
                </a:outerShdw>
              </a:effectLst>
            </a:endParaRPr>
          </a:p>
        </p:txBody>
      </p:sp>
      <p:grpSp>
        <p:nvGrpSpPr>
          <p:cNvPr id="3" name="组合 2"/>
          <p:cNvGrpSpPr/>
          <p:nvPr/>
        </p:nvGrpSpPr>
        <p:grpSpPr>
          <a:xfrm>
            <a:off x="1583669" y="4227934"/>
            <a:ext cx="6120677" cy="322994"/>
            <a:chOff x="1763691" y="4227934"/>
            <a:chExt cx="6120677" cy="322994"/>
          </a:xfrm>
        </p:grpSpPr>
        <p:pic>
          <p:nvPicPr>
            <p:cNvPr id="12" name="图片 1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80000" contrast="-40000"/>
                      </a14:imgEffect>
                    </a14:imgLayer>
                  </a14:imgProps>
                </a:ext>
                <a:ext uri="{28A0092B-C50C-407E-A947-70E740481C1C}">
                  <a14:useLocalDpi xmlns:a14="http://schemas.microsoft.com/office/drawing/2010/main" val="0"/>
                </a:ext>
              </a:extLst>
            </a:blip>
            <a:stretch>
              <a:fillRect/>
            </a:stretch>
          </p:blipFill>
          <p:spPr>
            <a:xfrm>
              <a:off x="1763691" y="4290911"/>
              <a:ext cx="331825" cy="212431"/>
            </a:xfrm>
            <a:prstGeom prst="rect">
              <a:avLst/>
            </a:prstGeom>
          </p:spPr>
        </p:pic>
        <p:sp>
          <p:nvSpPr>
            <p:cNvPr id="13" name="TextBox 12"/>
            <p:cNvSpPr txBox="1"/>
            <p:nvPr/>
          </p:nvSpPr>
          <p:spPr>
            <a:xfrm>
              <a:off x="2095516" y="4243239"/>
              <a:ext cx="1612389" cy="292384"/>
            </a:xfrm>
            <a:prstGeom prst="rect">
              <a:avLst/>
            </a:prstGeom>
            <a:noFill/>
          </p:spPr>
          <p:txBody>
            <a:bodyPr wrap="square" lIns="91434" tIns="45718" rIns="91434" bIns="45718" rtlCol="0">
              <a:spAutoFit/>
            </a:bodyPr>
            <a:lstStyle/>
            <a:p>
              <a:pPr defTabSz="1218714"/>
              <a:r>
                <a:rPr lang="en-US" altLang="zh-CN" sz="1300" dirty="0" smtClean="0">
                  <a:solidFill>
                    <a:schemeClr val="tx1">
                      <a:lumMod val="65000"/>
                      <a:lumOff val="35000"/>
                    </a:schemeClr>
                  </a:solidFill>
                  <a:latin typeface="Calibri"/>
                  <a:ea typeface="宋体" panose="02010600030101010101" pitchFamily="2" charset="-122"/>
                </a:rPr>
                <a:t>gacc@foodgacc.com</a:t>
              </a:r>
              <a:endParaRPr lang="zh-CN" altLang="en-US" sz="1300" dirty="0">
                <a:solidFill>
                  <a:schemeClr val="tx1">
                    <a:lumMod val="65000"/>
                    <a:lumOff val="35000"/>
                  </a:schemeClr>
                </a:solidFill>
                <a:latin typeface="Calibri"/>
                <a:ea typeface="宋体" panose="02010600030101010101" pitchFamily="2" charset="-122"/>
              </a:endParaRPr>
            </a:p>
          </p:txBody>
        </p:sp>
        <p:pic>
          <p:nvPicPr>
            <p:cNvPr id="14" name="图片 1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80000" contrast="-40000"/>
                      </a14:imgEffect>
                    </a14:imgLayer>
                  </a14:imgProps>
                </a:ext>
                <a:ext uri="{28A0092B-C50C-407E-A947-70E740481C1C}">
                  <a14:useLocalDpi xmlns:a14="http://schemas.microsoft.com/office/drawing/2010/main" val="0"/>
                </a:ext>
              </a:extLst>
            </a:blip>
            <a:stretch>
              <a:fillRect/>
            </a:stretch>
          </p:blipFill>
          <p:spPr>
            <a:xfrm>
              <a:off x="5506600" y="4248827"/>
              <a:ext cx="281118" cy="281208"/>
            </a:xfrm>
            <a:prstGeom prst="rect">
              <a:avLst/>
            </a:prstGeom>
          </p:spPr>
        </p:pic>
        <p:sp>
          <p:nvSpPr>
            <p:cNvPr id="15" name="TextBox 14"/>
            <p:cNvSpPr txBox="1"/>
            <p:nvPr/>
          </p:nvSpPr>
          <p:spPr>
            <a:xfrm>
              <a:off x="5787718" y="4251917"/>
              <a:ext cx="2096650" cy="292384"/>
            </a:xfrm>
            <a:prstGeom prst="rect">
              <a:avLst/>
            </a:prstGeom>
            <a:noFill/>
          </p:spPr>
          <p:txBody>
            <a:bodyPr wrap="square" lIns="91434" tIns="45718" rIns="91434" bIns="45718" rtlCol="0">
              <a:spAutoFit/>
            </a:bodyPr>
            <a:lstStyle/>
            <a:p>
              <a:pPr defTabSz="1218714"/>
              <a:r>
                <a:rPr lang="en-US" altLang="zh-CN" sz="1300" dirty="0" smtClean="0">
                  <a:solidFill>
                    <a:schemeClr val="tx1">
                      <a:lumMod val="65000"/>
                      <a:lumOff val="35000"/>
                    </a:schemeClr>
                  </a:solidFill>
                  <a:latin typeface="Calibri"/>
                  <a:ea typeface="宋体" panose="02010600030101010101" pitchFamily="2" charset="-122"/>
                </a:rPr>
                <a:t>https://www.foodgacc.com</a:t>
              </a:r>
              <a:endParaRPr lang="zh-CN" altLang="en-US" sz="1300" dirty="0">
                <a:solidFill>
                  <a:schemeClr val="tx1">
                    <a:lumMod val="65000"/>
                    <a:lumOff val="35000"/>
                  </a:schemeClr>
                </a:solidFill>
                <a:latin typeface="Calibri"/>
                <a:ea typeface="宋体" panose="02010600030101010101" pitchFamily="2" charset="-122"/>
              </a:endParaRPr>
            </a:p>
          </p:txBody>
        </p:sp>
        <p:pic>
          <p:nvPicPr>
            <p:cNvPr id="17" name="图片 16"/>
            <p:cNvPicPr>
              <a:picLocks noChangeAspect="1"/>
            </p:cNvPicPr>
            <p:nvPr/>
          </p:nvPicPr>
          <p:blipFill>
            <a:blip r:embed="rId8" cstate="print">
              <a:extLst>
                <a:ext uri="{BEBA8EAE-BF5A-486C-A8C5-ECC9F3942E4B}">
                  <a14:imgProps xmlns:a14="http://schemas.microsoft.com/office/drawing/2010/main">
                    <a14:imgLayer r:embed="rId9">
                      <a14:imgEffect>
                        <a14:brightnessContrast bright="-80000" contrast="-40000"/>
                      </a14:imgEffect>
                    </a14:imgLayer>
                  </a14:imgProps>
                </a:ext>
                <a:ext uri="{28A0092B-C50C-407E-A947-70E740481C1C}">
                  <a14:useLocalDpi xmlns:a14="http://schemas.microsoft.com/office/drawing/2010/main" val="0"/>
                </a:ext>
              </a:extLst>
            </a:blip>
            <a:stretch>
              <a:fillRect/>
            </a:stretch>
          </p:blipFill>
          <p:spPr>
            <a:xfrm>
              <a:off x="3707905" y="4254415"/>
              <a:ext cx="246516" cy="270032"/>
            </a:xfrm>
            <a:prstGeom prst="rect">
              <a:avLst/>
            </a:prstGeom>
          </p:spPr>
        </p:pic>
        <p:sp>
          <p:nvSpPr>
            <p:cNvPr id="18" name="TextBox 17"/>
            <p:cNvSpPr txBox="1"/>
            <p:nvPr/>
          </p:nvSpPr>
          <p:spPr>
            <a:xfrm>
              <a:off x="3954421" y="4227934"/>
              <a:ext cx="1552178" cy="322994"/>
            </a:xfrm>
            <a:prstGeom prst="rect">
              <a:avLst/>
            </a:prstGeom>
            <a:noFill/>
          </p:spPr>
          <p:txBody>
            <a:bodyPr wrap="square" lIns="121749" tIns="60875" rIns="121749" bIns="60875" rtlCol="0">
              <a:spAutoFit/>
            </a:bodyPr>
            <a:lstStyle/>
            <a:p>
              <a:pPr>
                <a:defRPr/>
              </a:pPr>
              <a:r>
                <a:rPr lang="en-US" altLang="zh-CN" sz="1300" dirty="0" smtClean="0">
                  <a:solidFill>
                    <a:schemeClr val="tx1">
                      <a:lumMod val="65000"/>
                      <a:lumOff val="35000"/>
                    </a:schemeClr>
                  </a:solidFill>
                  <a:ea typeface="宋体" panose="02010600030101010101" pitchFamily="2" charset="-122"/>
                </a:rPr>
                <a:t>+86 135 2112 7919</a:t>
              </a:r>
              <a:endParaRPr lang="zh-CN" altLang="en-US" sz="1300" dirty="0">
                <a:solidFill>
                  <a:schemeClr val="tx1">
                    <a:lumMod val="65000"/>
                    <a:lumOff val="35000"/>
                  </a:schemeClr>
                </a:solidFill>
                <a:latin typeface="Calibri"/>
                <a:ea typeface="宋体" panose="02010600030101010101" pitchFamily="2" charset="-122"/>
              </a:endParaRPr>
            </a:p>
          </p:txBody>
        </p:sp>
      </p:grpSp>
      <p:sp>
        <p:nvSpPr>
          <p:cNvPr id="19" name="文本框 4">
            <a:extLst>
              <a:ext uri="{FF2B5EF4-FFF2-40B4-BE49-F238E27FC236}">
                <a16:creationId xmlns="" xmlns:a16="http://schemas.microsoft.com/office/drawing/2014/main" id="{464E6BC0-D684-48C2-82E6-84BF61B57748}"/>
              </a:ext>
            </a:extLst>
          </p:cNvPr>
          <p:cNvSpPr txBox="1"/>
          <p:nvPr/>
        </p:nvSpPr>
        <p:spPr>
          <a:xfrm>
            <a:off x="2484218" y="765534"/>
            <a:ext cx="4175563" cy="500123"/>
          </a:xfrm>
          <a:prstGeom prst="rect">
            <a:avLst/>
          </a:prstGeom>
          <a:noFill/>
        </p:spPr>
        <p:txBody>
          <a:bodyPr wrap="square" lIns="68561" tIns="34283" rIns="68561" bIns="34283" numCol="1" rtlCol="0">
            <a:spAutoFit/>
          </a:bodyPr>
          <a:lstStyle/>
          <a:p>
            <a:pPr algn="ctr" defTabSz="685603"/>
            <a:r>
              <a:rPr lang="en-US" altLang="zh-CN" sz="2800" b="1" dirty="0">
                <a:solidFill>
                  <a:srgbClr val="3B4E7E"/>
                </a:solidFill>
                <a:latin typeface="Century Gothic" pitchFamily="34" charset="0"/>
              </a:rPr>
              <a:t>Company</a:t>
            </a:r>
            <a:r>
              <a:rPr lang="en-US" altLang="zh-CN" sz="2600" b="1" dirty="0">
                <a:solidFill>
                  <a:srgbClr val="3B4E7E"/>
                </a:solidFill>
                <a:latin typeface="Century Gothic" pitchFamily="34" charset="0"/>
              </a:rPr>
              <a:t> Introduction</a:t>
            </a:r>
            <a:endParaRPr lang="zh-CN" altLang="en-US" sz="2600" b="1" dirty="0">
              <a:solidFill>
                <a:srgbClr val="3B4E7E"/>
              </a:solidFill>
              <a:latin typeface="Century Gothic" pitchFamily="34" charset="0"/>
            </a:endParaRPr>
          </a:p>
        </p:txBody>
      </p:sp>
      <p:sp>
        <p:nvSpPr>
          <p:cNvPr id="20" name="矩形 19">
            <a:extLst>
              <a:ext uri="{FF2B5EF4-FFF2-40B4-BE49-F238E27FC236}">
                <a16:creationId xmlns="" xmlns:a16="http://schemas.microsoft.com/office/drawing/2014/main" id="{65636B89-B2E2-45AA-9D56-3B60C8089E0C}"/>
              </a:ext>
            </a:extLst>
          </p:cNvPr>
          <p:cNvSpPr/>
          <p:nvPr/>
        </p:nvSpPr>
        <p:spPr>
          <a:xfrm>
            <a:off x="2574008" y="1251257"/>
            <a:ext cx="4140000" cy="14400"/>
          </a:xfrm>
          <a:prstGeom prst="rect">
            <a:avLst/>
          </a:prstGeom>
          <a:gradFill flip="none" rotWithShape="1">
            <a:gsLst>
              <a:gs pos="100000">
                <a:srgbClr val="FFC000">
                  <a:alpha val="0"/>
                </a:srgbClr>
              </a:gs>
              <a:gs pos="95000">
                <a:srgbClr val="EACD98">
                  <a:lumMod val="75000"/>
                </a:srgbClr>
              </a:gs>
              <a:gs pos="0">
                <a:srgbClr val="FFC000">
                  <a:alpha val="0"/>
                </a:srgbClr>
              </a:gs>
              <a:gs pos="5000">
                <a:srgbClr val="EACD98">
                  <a:lumMod val="75000"/>
                </a:srgbClr>
              </a:gs>
              <a:gs pos="50000">
                <a:srgbClr val="EACD98">
                  <a:lumMod val="75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rtlCol="0" anchor="ctr"/>
          <a:lstStyle/>
          <a:p>
            <a:pPr algn="ctr" defTabSz="685603"/>
            <a:endParaRPr lang="zh-CN" altLang="en-US" sz="1400">
              <a:solidFill>
                <a:prstClr val="white"/>
              </a:solidFill>
            </a:endParaRPr>
          </a:p>
        </p:txBody>
      </p:sp>
      <p:sp>
        <p:nvSpPr>
          <p:cNvPr id="21" name="矩形 20"/>
          <p:cNvSpPr/>
          <p:nvPr/>
        </p:nvSpPr>
        <p:spPr>
          <a:xfrm>
            <a:off x="2806363" y="1158638"/>
            <a:ext cx="3531274" cy="2898232"/>
          </a:xfrm>
          <a:prstGeom prst="rect">
            <a:avLst/>
          </a:prstGeom>
          <a:blipFill dpi="0" rotWithShape="1">
            <a:blip r:embed="rId10">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9592" y="507126"/>
            <a:ext cx="1509793" cy="453748"/>
          </a:xfrm>
          <a:prstGeom prst="rect">
            <a:avLst/>
          </a:prstGeom>
        </p:spPr>
      </p:pic>
    </p:spTree>
    <p:extLst>
      <p:ext uri="{BB962C8B-B14F-4D97-AF65-F5344CB8AC3E}">
        <p14:creationId xmlns:p14="http://schemas.microsoft.com/office/powerpoint/2010/main" val="390081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b="15236"/>
          <a:stretch/>
        </p:blipFill>
        <p:spPr>
          <a:xfrm>
            <a:off x="0" y="-1"/>
            <a:ext cx="9144000" cy="5143501"/>
          </a:xfrm>
          <a:prstGeom prst="rect">
            <a:avLst/>
          </a:prstGeom>
        </p:spPr>
      </p:pic>
      <p:sp>
        <p:nvSpPr>
          <p:cNvPr id="7" name="矩形 6"/>
          <p:cNvSpPr/>
          <p:nvPr/>
        </p:nvSpPr>
        <p:spPr>
          <a:xfrm>
            <a:off x="4" y="-1"/>
            <a:ext cx="9143999" cy="5169572"/>
          </a:xfrm>
          <a:prstGeom prst="rect">
            <a:avLst/>
          </a:prstGeom>
          <a:solidFill>
            <a:schemeClr val="bg1">
              <a:lumMod val="8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9" name="直角三角形 8"/>
          <p:cNvSpPr/>
          <p:nvPr/>
        </p:nvSpPr>
        <p:spPr>
          <a:xfrm>
            <a:off x="1" y="627537"/>
            <a:ext cx="5292080" cy="4542037"/>
          </a:xfrm>
          <a:prstGeom prst="rtTriangle">
            <a:avLst/>
          </a:prstGeom>
          <a:gradFill flip="none" rotWithShape="1">
            <a:gsLst>
              <a:gs pos="0">
                <a:schemeClr val="bg1">
                  <a:alpha val="0"/>
                </a:schemeClr>
              </a:gs>
              <a:gs pos="100000">
                <a:schemeClr val="bg1">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11" name="直角三角形 10"/>
          <p:cNvSpPr/>
          <p:nvPr/>
        </p:nvSpPr>
        <p:spPr>
          <a:xfrm rot="10800000">
            <a:off x="1547664" y="-2"/>
            <a:ext cx="7596336" cy="4299944"/>
          </a:xfrm>
          <a:prstGeom prst="rtTriangle">
            <a:avLst/>
          </a:prstGeom>
          <a:gradFill flip="none" rotWithShape="1">
            <a:gsLst>
              <a:gs pos="0">
                <a:schemeClr val="tx1">
                  <a:lumMod val="50000"/>
                  <a:lumOff val="50000"/>
                  <a:alpha val="10000"/>
                </a:schemeClr>
              </a:gs>
              <a:gs pos="100000">
                <a:schemeClr val="tx1">
                  <a:lumMod val="50000"/>
                  <a:lumOff val="50000"/>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19" name="矩形 18"/>
          <p:cNvSpPr/>
          <p:nvPr/>
        </p:nvSpPr>
        <p:spPr>
          <a:xfrm>
            <a:off x="393327" y="843558"/>
            <a:ext cx="8427145" cy="410445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20" name="矩形 19"/>
          <p:cNvSpPr/>
          <p:nvPr/>
        </p:nvSpPr>
        <p:spPr>
          <a:xfrm>
            <a:off x="380109" y="267542"/>
            <a:ext cx="432000" cy="432000"/>
          </a:xfrm>
          <a:prstGeom prst="rect">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21" name="矩形 20"/>
          <p:cNvSpPr/>
          <p:nvPr/>
        </p:nvSpPr>
        <p:spPr>
          <a:xfrm>
            <a:off x="251520" y="138953"/>
            <a:ext cx="432000" cy="432000"/>
          </a:xfrm>
          <a:prstGeom prst="rect">
            <a:avLst/>
          </a:prstGeom>
          <a:solidFill>
            <a:srgbClr val="16407A"/>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22" name="文本框 4">
            <a:extLst>
              <a:ext uri="{FF2B5EF4-FFF2-40B4-BE49-F238E27FC236}">
                <a16:creationId xmlns="" xmlns:a16="http://schemas.microsoft.com/office/drawing/2014/main" id="{464E6BC0-D684-48C2-82E6-84BF61B57748}"/>
              </a:ext>
            </a:extLst>
          </p:cNvPr>
          <p:cNvSpPr txBox="1"/>
          <p:nvPr/>
        </p:nvSpPr>
        <p:spPr>
          <a:xfrm>
            <a:off x="875125" y="162597"/>
            <a:ext cx="2328724" cy="469349"/>
          </a:xfrm>
          <a:prstGeom prst="rect">
            <a:avLst/>
          </a:prstGeom>
          <a:noFill/>
        </p:spPr>
        <p:txBody>
          <a:bodyPr wrap="square" lIns="68561" tIns="34283" rIns="68561" bIns="34283" numCol="1" rtlCol="0">
            <a:spAutoFit/>
          </a:bodyPr>
          <a:lstStyle/>
          <a:p>
            <a:pPr defTabSz="685603"/>
            <a:r>
              <a:rPr lang="en-US" altLang="zh-CN" sz="2600" dirty="0" smtClean="0">
                <a:solidFill>
                  <a:srgbClr val="3B4E7E"/>
                </a:solidFill>
              </a:rPr>
              <a:t>Our Specialty</a:t>
            </a:r>
            <a:endParaRPr lang="zh-CN" altLang="en-US" sz="2600" dirty="0">
              <a:solidFill>
                <a:srgbClr val="3B4E7E"/>
              </a:solidFill>
            </a:endParaRPr>
          </a:p>
        </p:txBody>
      </p:sp>
      <p:sp>
        <p:nvSpPr>
          <p:cNvPr id="24" name="矩形 23">
            <a:extLst>
              <a:ext uri="{FF2B5EF4-FFF2-40B4-BE49-F238E27FC236}">
                <a16:creationId xmlns="" xmlns:a16="http://schemas.microsoft.com/office/drawing/2014/main" id="{65636B89-B2E2-45AA-9D56-3B60C8089E0C}"/>
              </a:ext>
            </a:extLst>
          </p:cNvPr>
          <p:cNvSpPr/>
          <p:nvPr/>
        </p:nvSpPr>
        <p:spPr>
          <a:xfrm>
            <a:off x="894166" y="595984"/>
            <a:ext cx="4050000" cy="10800"/>
          </a:xfrm>
          <a:prstGeom prst="rect">
            <a:avLst/>
          </a:prstGeom>
          <a:gradFill flip="none" rotWithShape="1">
            <a:gsLst>
              <a:gs pos="100000">
                <a:srgbClr val="16407A">
                  <a:alpha val="0"/>
                </a:srgbClr>
              </a:gs>
              <a:gs pos="95000">
                <a:srgbClr val="16407A"/>
              </a:gs>
              <a:gs pos="0">
                <a:srgbClr val="16407A">
                  <a:alpha val="0"/>
                </a:srgbClr>
              </a:gs>
              <a:gs pos="5000">
                <a:srgbClr val="16407A"/>
              </a:gs>
              <a:gs pos="50000">
                <a:srgbClr val="16407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rtlCol="0" anchor="ctr"/>
          <a:lstStyle/>
          <a:p>
            <a:pPr algn="ctr" defTabSz="685603"/>
            <a:endParaRPr lang="zh-CN" altLang="en-US" sz="1400">
              <a:solidFill>
                <a:prstClr val="white"/>
              </a:solidFill>
            </a:endParaRPr>
          </a:p>
        </p:txBody>
      </p:sp>
      <p:sp>
        <p:nvSpPr>
          <p:cNvPr id="28" name="TextBox 27"/>
          <p:cNvSpPr txBox="1"/>
          <p:nvPr/>
        </p:nvSpPr>
        <p:spPr>
          <a:xfrm>
            <a:off x="2699792" y="1329436"/>
            <a:ext cx="5904656" cy="1242314"/>
          </a:xfrm>
          <a:prstGeom prst="rect">
            <a:avLst/>
          </a:prstGeom>
          <a:noFill/>
        </p:spPr>
        <p:txBody>
          <a:bodyPr wrap="square" lIns="68561" tIns="34283" rIns="68561" bIns="34283" rtlCol="0">
            <a:spAutoFit/>
          </a:bodyPr>
          <a:lstStyle/>
          <a:p>
            <a:pPr algn="dist">
              <a:lnSpc>
                <a:spcPct val="110000"/>
              </a:lnSpc>
            </a:pPr>
            <a:r>
              <a:rPr lang="en-US" altLang="zh-CN" sz="1400" dirty="0">
                <a:effectLst>
                  <a:outerShdw blurRad="50800" dist="38100" dir="2700000" algn="tl" rotWithShape="0">
                    <a:schemeClr val="bg1">
                      <a:alpha val="40000"/>
                    </a:schemeClr>
                  </a:outerShdw>
                </a:effectLst>
              </a:rPr>
              <a:t>Many years of professional experience, familiar with Chinese customs access and product compliance laws and regulations, maintain close communication with overseas food safety regulatory agencies, and help customers achieve enterprise access and product compliance per official standards and </a:t>
            </a:r>
            <a:r>
              <a:rPr lang="en-US" altLang="zh-CN" sz="1400" dirty="0" smtClean="0">
                <a:effectLst>
                  <a:outerShdw blurRad="50800" dist="38100" dir="2700000" algn="tl" rotWithShape="0">
                    <a:schemeClr val="bg1">
                      <a:alpha val="40000"/>
                    </a:schemeClr>
                  </a:outerShdw>
                </a:effectLst>
              </a:rPr>
              <a:t>procedures. </a:t>
            </a:r>
          </a:p>
          <a:p>
            <a:pPr>
              <a:lnSpc>
                <a:spcPct val="110000"/>
              </a:lnSpc>
            </a:pPr>
            <a:r>
              <a:rPr lang="en-US" altLang="zh-CN" sz="1400" dirty="0" smtClean="0">
                <a:effectLst>
                  <a:outerShdw blurRad="50800" dist="38100" dir="2700000" algn="tl" rotWithShape="0">
                    <a:schemeClr val="bg1">
                      <a:alpha val="40000"/>
                    </a:schemeClr>
                  </a:outerShdw>
                </a:effectLst>
              </a:rPr>
              <a:t>Quickly enter the </a:t>
            </a:r>
            <a:r>
              <a:rPr lang="en-US" altLang="zh-CN" sz="1400" dirty="0">
                <a:effectLst>
                  <a:outerShdw blurRad="50800" dist="38100" dir="2700000" algn="tl" rotWithShape="0">
                    <a:schemeClr val="bg1">
                      <a:alpha val="40000"/>
                    </a:schemeClr>
                  </a:outerShdw>
                </a:effectLst>
              </a:rPr>
              <a:t>Chinese market to enhance competitiveness.</a:t>
            </a:r>
            <a:endParaRPr lang="zh-CN" altLang="zh-CN" sz="1400" dirty="0">
              <a:effectLst>
                <a:outerShdw blurRad="50800" dist="38100" dir="2700000" algn="tl" rotWithShape="0">
                  <a:schemeClr val="bg1">
                    <a:alpha val="40000"/>
                  </a:schemeClr>
                </a:outerShdw>
              </a:effectLst>
            </a:endParaRPr>
          </a:p>
        </p:txBody>
      </p:sp>
      <p:sp>
        <p:nvSpPr>
          <p:cNvPr id="30" name="标题 1"/>
          <p:cNvSpPr txBox="1">
            <a:spLocks/>
          </p:cNvSpPr>
          <p:nvPr/>
        </p:nvSpPr>
        <p:spPr>
          <a:xfrm>
            <a:off x="2483768" y="771550"/>
            <a:ext cx="4464496" cy="648072"/>
          </a:xfrm>
          <a:prstGeom prst="rect">
            <a:avLst/>
          </a:prstGeom>
        </p:spPr>
        <p:txBody>
          <a:bodyPr vert="horz" lIns="91434" tIns="45717" rIns="91434"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dirty="0" smtClean="0">
                <a:solidFill>
                  <a:srgbClr val="4F81BD">
                    <a:lumMod val="50000"/>
                  </a:srgbClr>
                </a:solidFill>
              </a:rPr>
              <a:t>Professional Service</a:t>
            </a:r>
            <a:endParaRPr lang="zh-CN" altLang="en-US" sz="1800" dirty="0">
              <a:solidFill>
                <a:srgbClr val="4F81BD">
                  <a:lumMod val="50000"/>
                </a:srgbClr>
              </a:solidFill>
            </a:endParaRPr>
          </a:p>
        </p:txBody>
      </p:sp>
      <p:sp>
        <p:nvSpPr>
          <p:cNvPr id="32" name="TextBox 31"/>
          <p:cNvSpPr txBox="1"/>
          <p:nvPr/>
        </p:nvSpPr>
        <p:spPr>
          <a:xfrm>
            <a:off x="629817" y="3120099"/>
            <a:ext cx="6174431" cy="1716290"/>
          </a:xfrm>
          <a:prstGeom prst="rect">
            <a:avLst/>
          </a:prstGeom>
          <a:noFill/>
        </p:spPr>
        <p:txBody>
          <a:bodyPr wrap="square" lIns="68561" tIns="34283" rIns="68561" bIns="34283" rtlCol="0">
            <a:spAutoFit/>
          </a:bodyPr>
          <a:lstStyle/>
          <a:p>
            <a:pPr algn="dist">
              <a:lnSpc>
                <a:spcPct val="110000"/>
              </a:lnSpc>
            </a:pPr>
            <a:r>
              <a:rPr lang="en-US" altLang="zh-CN" sz="1400" dirty="0">
                <a:effectLst>
                  <a:outerShdw blurRad="50800" dist="38100" dir="2700000" algn="tl" rotWithShape="0">
                    <a:schemeClr val="bg1">
                      <a:alpha val="40000"/>
                    </a:schemeClr>
                  </a:outerShdw>
                </a:effectLst>
              </a:rPr>
              <a:t>We are a </a:t>
            </a:r>
            <a:r>
              <a:rPr lang="en-US" altLang="zh-CN" sz="1400" dirty="0" smtClean="0">
                <a:effectLst>
                  <a:outerShdw blurRad="50800" dist="38100" dir="2700000" algn="tl" rotWithShape="0">
                    <a:schemeClr val="bg1">
                      <a:alpha val="40000"/>
                    </a:schemeClr>
                  </a:outerShdw>
                </a:effectLst>
              </a:rPr>
              <a:t>highly qualified </a:t>
            </a:r>
            <a:r>
              <a:rPr lang="en-US" altLang="zh-CN" sz="1400" dirty="0">
                <a:effectLst>
                  <a:outerShdw blurRad="50800" dist="38100" dir="2700000" algn="tl" rotWithShape="0">
                    <a:schemeClr val="bg1">
                      <a:alpha val="40000"/>
                    </a:schemeClr>
                  </a:outerShdw>
                </a:effectLst>
              </a:rPr>
              <a:t>professional team with rich experience, insisting on the service tenet of innovation, execution, </a:t>
            </a:r>
            <a:r>
              <a:rPr lang="en-US" altLang="zh-CN" sz="1400" dirty="0" smtClean="0">
                <a:effectLst>
                  <a:outerShdw blurRad="50800" dist="38100" dir="2700000" algn="tl" rotWithShape="0">
                    <a:schemeClr val="bg1">
                      <a:alpha val="40000"/>
                    </a:schemeClr>
                  </a:outerShdw>
                </a:effectLst>
              </a:rPr>
              <a:t>competitiveness</a:t>
            </a:r>
            <a:r>
              <a:rPr lang="en-US" altLang="zh-CN" sz="1400" dirty="0">
                <a:effectLst>
                  <a:outerShdw blurRad="50800" dist="38100" dir="2700000" algn="tl" rotWithShape="0">
                    <a:schemeClr val="bg1">
                      <a:alpha val="40000"/>
                    </a:schemeClr>
                  </a:outerShdw>
                </a:effectLst>
              </a:rPr>
              <a:t>, and </a:t>
            </a:r>
            <a:r>
              <a:rPr lang="en-US" altLang="zh-CN" sz="1400" dirty="0" smtClean="0">
                <a:effectLst>
                  <a:outerShdw blurRad="50800" dist="38100" dir="2700000" algn="tl" rotWithShape="0">
                    <a:schemeClr val="bg1">
                      <a:alpha val="40000"/>
                    </a:schemeClr>
                  </a:outerShdw>
                </a:effectLst>
              </a:rPr>
              <a:t>progressing. </a:t>
            </a:r>
            <a:r>
              <a:rPr lang="en-US" altLang="zh-CN" sz="1400" dirty="0">
                <a:effectLst>
                  <a:outerShdw blurRad="50800" dist="38100" dir="2700000" algn="tl" rotWithShape="0">
                    <a:schemeClr val="bg1">
                      <a:alpha val="40000"/>
                    </a:schemeClr>
                  </a:outerShdw>
                </a:effectLst>
              </a:rPr>
              <a:t>All relevant staff have obtained doctoral, master, and bachelor degrees, and have been engaged in food cooperation for many years. Most of the employees have overseas experience, and are familiar with the food legal system in China and abroad, communicate smoothly without language barriers, and can provide </a:t>
            </a:r>
            <a:r>
              <a:rPr lang="en-US" altLang="zh-CN" sz="1400" dirty="0" smtClean="0">
                <a:effectLst>
                  <a:outerShdw blurRad="50800" dist="38100" dir="2700000" algn="tl" rotWithShape="0">
                    <a:schemeClr val="bg1">
                      <a:alpha val="40000"/>
                    </a:schemeClr>
                  </a:outerShdw>
                </a:effectLst>
              </a:rPr>
              <a:t>food</a:t>
            </a:r>
          </a:p>
          <a:p>
            <a:pPr>
              <a:lnSpc>
                <a:spcPct val="110000"/>
              </a:lnSpc>
            </a:pPr>
            <a:r>
              <a:rPr lang="en-US" altLang="zh-CN" sz="1400" dirty="0" smtClean="0">
                <a:effectLst>
                  <a:outerShdw blurRad="50800" dist="38100" dir="2700000" algn="tl" rotWithShape="0">
                    <a:schemeClr val="bg1">
                      <a:alpha val="40000"/>
                    </a:schemeClr>
                  </a:outerShdw>
                </a:effectLst>
              </a:rPr>
              <a:t>standard translation </a:t>
            </a:r>
            <a:r>
              <a:rPr lang="en-US" altLang="zh-CN" sz="1400" dirty="0">
                <a:effectLst>
                  <a:outerShdw blurRad="50800" dist="38100" dir="2700000" algn="tl" rotWithShape="0">
                    <a:schemeClr val="bg1">
                      <a:alpha val="40000"/>
                    </a:schemeClr>
                  </a:outerShdw>
                </a:effectLst>
              </a:rPr>
              <a:t>and access operation training.</a:t>
            </a:r>
            <a:endParaRPr lang="zh-CN" altLang="zh-CN" sz="1400" dirty="0">
              <a:effectLst>
                <a:outerShdw blurRad="50800" dist="38100" dir="2700000" algn="tl" rotWithShape="0">
                  <a:schemeClr val="bg1">
                    <a:alpha val="40000"/>
                  </a:schemeClr>
                </a:outerShdw>
              </a:effectLst>
            </a:endParaRPr>
          </a:p>
        </p:txBody>
      </p:sp>
      <p:sp>
        <p:nvSpPr>
          <p:cNvPr id="33" name="标题 1"/>
          <p:cNvSpPr txBox="1">
            <a:spLocks/>
          </p:cNvSpPr>
          <p:nvPr/>
        </p:nvSpPr>
        <p:spPr>
          <a:xfrm>
            <a:off x="4788024" y="2571750"/>
            <a:ext cx="2232248" cy="648072"/>
          </a:xfrm>
          <a:prstGeom prst="rect">
            <a:avLst/>
          </a:prstGeom>
        </p:spPr>
        <p:txBody>
          <a:bodyPr vert="horz" lIns="91434" tIns="45717" rIns="91434"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ltLang="zh-CN" sz="2800" dirty="0" smtClean="0">
                <a:solidFill>
                  <a:srgbClr val="4F81BD">
                    <a:lumMod val="50000"/>
                  </a:srgbClr>
                </a:solidFill>
              </a:rPr>
              <a:t>Strong Team</a:t>
            </a:r>
            <a:endParaRPr lang="zh-CN" altLang="en-US" sz="1800" dirty="0">
              <a:solidFill>
                <a:srgbClr val="4F81BD">
                  <a:lumMod val="50000"/>
                </a:srgbClr>
              </a:solidFill>
            </a:endParaRPr>
          </a:p>
        </p:txBody>
      </p:sp>
      <p:cxnSp>
        <p:nvCxnSpPr>
          <p:cNvPr id="6" name="直接连接符 5"/>
          <p:cNvCxnSpPr/>
          <p:nvPr/>
        </p:nvCxnSpPr>
        <p:spPr>
          <a:xfrm flipH="1">
            <a:off x="596109" y="3120099"/>
            <a:ext cx="6208139" cy="0"/>
          </a:xfrm>
          <a:prstGeom prst="line">
            <a:avLst/>
          </a:prstGeom>
          <a:ln>
            <a:solidFill>
              <a:srgbClr val="065395"/>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2699793" y="1300117"/>
            <a:ext cx="6048671" cy="0"/>
          </a:xfrm>
          <a:prstGeom prst="line">
            <a:avLst/>
          </a:prstGeom>
          <a:ln>
            <a:solidFill>
              <a:srgbClr val="065395"/>
            </a:solidFill>
            <a:prstDash val="solid"/>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822588" y="1048089"/>
            <a:ext cx="1455635" cy="1455635"/>
            <a:chOff x="822588" y="948792"/>
            <a:chExt cx="1455635" cy="1455635"/>
          </a:xfrm>
        </p:grpSpPr>
        <p:sp>
          <p:nvSpPr>
            <p:cNvPr id="37" name="椭圆 36"/>
            <p:cNvSpPr/>
            <p:nvPr/>
          </p:nvSpPr>
          <p:spPr>
            <a:xfrm>
              <a:off x="822588" y="948792"/>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54706" y="1080910"/>
              <a:ext cx="1191397" cy="1191397"/>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7148813" y="3103081"/>
            <a:ext cx="1455635" cy="1455635"/>
            <a:chOff x="822588" y="948792"/>
            <a:chExt cx="1455635" cy="1455635"/>
          </a:xfrm>
        </p:grpSpPr>
        <p:sp>
          <p:nvSpPr>
            <p:cNvPr id="42" name="椭圆 41"/>
            <p:cNvSpPr/>
            <p:nvPr/>
          </p:nvSpPr>
          <p:spPr>
            <a:xfrm>
              <a:off x="822588" y="948792"/>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54706" y="1080910"/>
              <a:ext cx="1191397" cy="1191397"/>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1317" y="1404430"/>
            <a:ext cx="638175" cy="7429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6283" y="3543991"/>
            <a:ext cx="840692" cy="64608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矩形 26"/>
          <p:cNvSpPr/>
          <p:nvPr/>
        </p:nvSpPr>
        <p:spPr>
          <a:xfrm>
            <a:off x="3113117" y="1203598"/>
            <a:ext cx="2917765" cy="2394705"/>
          </a:xfrm>
          <a:prstGeom prst="rect">
            <a:avLst/>
          </a:prstGeom>
          <a:blipFill dpi="0" rotWithShape="1">
            <a:blip r:embed="rId6">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4248" y="83623"/>
            <a:ext cx="2087250" cy="627295"/>
          </a:xfrm>
          <a:prstGeom prst="rect">
            <a:avLst/>
          </a:prstGeom>
        </p:spPr>
      </p:pic>
      <p:sp>
        <p:nvSpPr>
          <p:cNvPr id="4" name="矩形 3"/>
          <p:cNvSpPr/>
          <p:nvPr/>
        </p:nvSpPr>
        <p:spPr>
          <a:xfrm>
            <a:off x="11628784" y="483542"/>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0926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b="15236"/>
          <a:stretch/>
        </p:blipFill>
        <p:spPr>
          <a:xfrm>
            <a:off x="0" y="-1"/>
            <a:ext cx="9144000" cy="5143501"/>
          </a:xfrm>
          <a:prstGeom prst="rect">
            <a:avLst/>
          </a:prstGeom>
        </p:spPr>
      </p:pic>
      <p:sp>
        <p:nvSpPr>
          <p:cNvPr id="7" name="矩形 6"/>
          <p:cNvSpPr/>
          <p:nvPr/>
        </p:nvSpPr>
        <p:spPr>
          <a:xfrm>
            <a:off x="4" y="-1"/>
            <a:ext cx="9143999" cy="5169572"/>
          </a:xfrm>
          <a:prstGeom prst="rect">
            <a:avLst/>
          </a:prstGeom>
          <a:solidFill>
            <a:schemeClr val="bg1">
              <a:lumMod val="8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9" name="直角三角形 8"/>
          <p:cNvSpPr/>
          <p:nvPr/>
        </p:nvSpPr>
        <p:spPr>
          <a:xfrm>
            <a:off x="1" y="627537"/>
            <a:ext cx="5292080" cy="4542037"/>
          </a:xfrm>
          <a:prstGeom prst="rtTriangle">
            <a:avLst/>
          </a:prstGeom>
          <a:gradFill flip="none" rotWithShape="1">
            <a:gsLst>
              <a:gs pos="0">
                <a:schemeClr val="bg1">
                  <a:alpha val="0"/>
                </a:schemeClr>
              </a:gs>
              <a:gs pos="100000">
                <a:schemeClr val="bg1">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11" name="直角三角形 10"/>
          <p:cNvSpPr/>
          <p:nvPr/>
        </p:nvSpPr>
        <p:spPr>
          <a:xfrm rot="10800000">
            <a:off x="1547664" y="-2"/>
            <a:ext cx="7596336" cy="4299944"/>
          </a:xfrm>
          <a:prstGeom prst="rtTriangle">
            <a:avLst/>
          </a:prstGeom>
          <a:gradFill flip="none" rotWithShape="1">
            <a:gsLst>
              <a:gs pos="0">
                <a:schemeClr val="tx1">
                  <a:lumMod val="50000"/>
                  <a:lumOff val="50000"/>
                  <a:alpha val="10000"/>
                </a:schemeClr>
              </a:gs>
              <a:gs pos="100000">
                <a:schemeClr val="tx1">
                  <a:lumMod val="50000"/>
                  <a:lumOff val="50000"/>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19" name="矩形 18"/>
          <p:cNvSpPr/>
          <p:nvPr/>
        </p:nvSpPr>
        <p:spPr>
          <a:xfrm>
            <a:off x="393327" y="843558"/>
            <a:ext cx="8427145" cy="4104456"/>
          </a:xfrm>
          <a:prstGeom prst="rect">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20" name="矩形 19"/>
          <p:cNvSpPr/>
          <p:nvPr/>
        </p:nvSpPr>
        <p:spPr>
          <a:xfrm>
            <a:off x="380109" y="267542"/>
            <a:ext cx="432000" cy="432000"/>
          </a:xfrm>
          <a:prstGeom prst="rect">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21" name="矩形 20"/>
          <p:cNvSpPr/>
          <p:nvPr/>
        </p:nvSpPr>
        <p:spPr>
          <a:xfrm>
            <a:off x="251520" y="138953"/>
            <a:ext cx="432000" cy="432000"/>
          </a:xfrm>
          <a:prstGeom prst="rect">
            <a:avLst/>
          </a:prstGeom>
          <a:solidFill>
            <a:srgbClr val="16407A"/>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22" name="文本框 4">
            <a:extLst>
              <a:ext uri="{FF2B5EF4-FFF2-40B4-BE49-F238E27FC236}">
                <a16:creationId xmlns="" xmlns:a16="http://schemas.microsoft.com/office/drawing/2014/main" id="{464E6BC0-D684-48C2-82E6-84BF61B57748}"/>
              </a:ext>
            </a:extLst>
          </p:cNvPr>
          <p:cNvSpPr txBox="1"/>
          <p:nvPr/>
        </p:nvSpPr>
        <p:spPr>
          <a:xfrm>
            <a:off x="875124" y="162597"/>
            <a:ext cx="4175563" cy="469349"/>
          </a:xfrm>
          <a:prstGeom prst="rect">
            <a:avLst/>
          </a:prstGeom>
          <a:noFill/>
        </p:spPr>
        <p:txBody>
          <a:bodyPr wrap="square" lIns="68561" tIns="34283" rIns="68561" bIns="34283" numCol="1" rtlCol="0">
            <a:spAutoFit/>
          </a:bodyPr>
          <a:lstStyle/>
          <a:p>
            <a:pPr defTabSz="685603"/>
            <a:r>
              <a:rPr lang="en-US" altLang="zh-CN" sz="2600" dirty="0" smtClean="0">
                <a:solidFill>
                  <a:srgbClr val="3B4E7E"/>
                </a:solidFill>
              </a:rPr>
              <a:t>Our Specialty</a:t>
            </a:r>
            <a:endParaRPr lang="zh-CN" altLang="en-US" sz="2600" dirty="0">
              <a:solidFill>
                <a:srgbClr val="3B4E7E"/>
              </a:solidFill>
            </a:endParaRPr>
          </a:p>
        </p:txBody>
      </p:sp>
      <p:sp>
        <p:nvSpPr>
          <p:cNvPr id="24" name="矩形 23">
            <a:extLst>
              <a:ext uri="{FF2B5EF4-FFF2-40B4-BE49-F238E27FC236}">
                <a16:creationId xmlns="" xmlns:a16="http://schemas.microsoft.com/office/drawing/2014/main" id="{65636B89-B2E2-45AA-9D56-3B60C8089E0C}"/>
              </a:ext>
            </a:extLst>
          </p:cNvPr>
          <p:cNvSpPr/>
          <p:nvPr/>
        </p:nvSpPr>
        <p:spPr>
          <a:xfrm>
            <a:off x="894166" y="595984"/>
            <a:ext cx="4050000" cy="10800"/>
          </a:xfrm>
          <a:prstGeom prst="rect">
            <a:avLst/>
          </a:prstGeom>
          <a:gradFill flip="none" rotWithShape="1">
            <a:gsLst>
              <a:gs pos="100000">
                <a:srgbClr val="16407A">
                  <a:alpha val="0"/>
                </a:srgbClr>
              </a:gs>
              <a:gs pos="95000">
                <a:srgbClr val="16407A"/>
              </a:gs>
              <a:gs pos="0">
                <a:srgbClr val="16407A">
                  <a:alpha val="0"/>
                </a:srgbClr>
              </a:gs>
              <a:gs pos="5000">
                <a:srgbClr val="16407A"/>
              </a:gs>
              <a:gs pos="50000">
                <a:srgbClr val="16407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rtlCol="0" anchor="ctr"/>
          <a:lstStyle/>
          <a:p>
            <a:pPr algn="ctr" defTabSz="685603"/>
            <a:endParaRPr lang="zh-CN" altLang="en-US" sz="1400">
              <a:solidFill>
                <a:prstClr val="white"/>
              </a:solidFill>
            </a:endParaRPr>
          </a:p>
        </p:txBody>
      </p:sp>
      <p:sp>
        <p:nvSpPr>
          <p:cNvPr id="28" name="TextBox 27"/>
          <p:cNvSpPr txBox="1"/>
          <p:nvPr/>
        </p:nvSpPr>
        <p:spPr>
          <a:xfrm>
            <a:off x="2699792" y="1329436"/>
            <a:ext cx="5904656" cy="1491163"/>
          </a:xfrm>
          <a:prstGeom prst="rect">
            <a:avLst/>
          </a:prstGeom>
          <a:noFill/>
        </p:spPr>
        <p:txBody>
          <a:bodyPr wrap="square" lIns="68561" tIns="34283" rIns="68561" bIns="34283" rtlCol="0">
            <a:spAutoFit/>
          </a:bodyPr>
          <a:lstStyle/>
          <a:p>
            <a:pPr>
              <a:lnSpc>
                <a:spcPct val="110000"/>
              </a:lnSpc>
            </a:pPr>
            <a:r>
              <a:rPr lang="en-US" altLang="zh-CN" sz="1400" dirty="0">
                <a:effectLst>
                  <a:outerShdw blurRad="50800" dist="38100" dir="2700000" algn="tl" rotWithShape="0">
                    <a:schemeClr val="bg1">
                      <a:alpha val="40000"/>
                    </a:schemeClr>
                  </a:outerShdw>
                </a:effectLst>
              </a:rPr>
              <a:t>We have the vision of "becoming a global food compliance service provider", and provide technical support for government officials, industry associations, manufacturers, and exporters in various countries so that customers can meet the target market access conditions, eliminate technical trade barriers, and promote globalization. Food trade integration provides high-quality compliance technology solutions.</a:t>
            </a:r>
            <a:endParaRPr lang="zh-CN" altLang="zh-CN" sz="1400" dirty="0">
              <a:effectLst>
                <a:outerShdw blurRad="50800" dist="38100" dir="2700000" algn="tl" rotWithShape="0">
                  <a:schemeClr val="bg1">
                    <a:alpha val="40000"/>
                  </a:schemeClr>
                </a:outerShdw>
              </a:effectLst>
            </a:endParaRPr>
          </a:p>
        </p:txBody>
      </p:sp>
      <p:sp>
        <p:nvSpPr>
          <p:cNvPr id="30" name="标题 1"/>
          <p:cNvSpPr txBox="1">
            <a:spLocks/>
          </p:cNvSpPr>
          <p:nvPr/>
        </p:nvSpPr>
        <p:spPr>
          <a:xfrm>
            <a:off x="2483768" y="771550"/>
            <a:ext cx="4464496" cy="648072"/>
          </a:xfrm>
          <a:prstGeom prst="rect">
            <a:avLst/>
          </a:prstGeom>
        </p:spPr>
        <p:txBody>
          <a:bodyPr vert="horz" lIns="91434" tIns="45717" rIns="91434"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dirty="0" smtClean="0">
                <a:solidFill>
                  <a:srgbClr val="4F81BD">
                    <a:lumMod val="50000"/>
                  </a:srgbClr>
                </a:solidFill>
              </a:rPr>
              <a:t>Global Vision</a:t>
            </a:r>
            <a:endParaRPr lang="zh-CN" altLang="en-US" sz="1800" dirty="0">
              <a:solidFill>
                <a:srgbClr val="4F81BD">
                  <a:lumMod val="50000"/>
                </a:srgbClr>
              </a:solidFill>
            </a:endParaRPr>
          </a:p>
        </p:txBody>
      </p:sp>
      <p:sp>
        <p:nvSpPr>
          <p:cNvPr id="32" name="TextBox 31"/>
          <p:cNvSpPr txBox="1"/>
          <p:nvPr/>
        </p:nvSpPr>
        <p:spPr>
          <a:xfrm>
            <a:off x="629817" y="3324696"/>
            <a:ext cx="6174431" cy="1479302"/>
          </a:xfrm>
          <a:prstGeom prst="rect">
            <a:avLst/>
          </a:prstGeom>
          <a:noFill/>
        </p:spPr>
        <p:txBody>
          <a:bodyPr wrap="square" lIns="68561" tIns="34283" rIns="68561" bIns="34283" rtlCol="0">
            <a:spAutoFit/>
          </a:bodyPr>
          <a:lstStyle/>
          <a:p>
            <a:pPr algn="dist">
              <a:lnSpc>
                <a:spcPct val="110000"/>
              </a:lnSpc>
            </a:pPr>
            <a:r>
              <a:rPr lang="en-US" altLang="zh-CN" sz="1400" dirty="0"/>
              <a:t>We only focus on food business access and product compliance services. We contribute great importance to the protection of your data and privacy. We strictly abide by the confidentiality agreement for sensitive information related to the production and trade of the company, and will not disclose information to anyone for any reason to the third party, and will not pose a potential threat to the </a:t>
            </a:r>
            <a:endParaRPr lang="en-US" altLang="zh-CN" sz="1400" dirty="0" smtClean="0"/>
          </a:p>
          <a:p>
            <a:pPr>
              <a:lnSpc>
                <a:spcPct val="110000"/>
              </a:lnSpc>
            </a:pPr>
            <a:r>
              <a:rPr lang="en-US" altLang="zh-CN" sz="1400" dirty="0" smtClean="0"/>
              <a:t>interests </a:t>
            </a:r>
            <a:r>
              <a:rPr lang="en-US" altLang="zh-CN" sz="1400" dirty="0"/>
              <a:t>of the company.</a:t>
            </a:r>
            <a:endParaRPr lang="zh-CN" altLang="zh-CN" sz="1400" dirty="0"/>
          </a:p>
        </p:txBody>
      </p:sp>
      <p:sp>
        <p:nvSpPr>
          <p:cNvPr id="33" name="标题 1"/>
          <p:cNvSpPr txBox="1">
            <a:spLocks/>
          </p:cNvSpPr>
          <p:nvPr/>
        </p:nvSpPr>
        <p:spPr>
          <a:xfrm>
            <a:off x="3419872" y="2776347"/>
            <a:ext cx="3600400" cy="648072"/>
          </a:xfrm>
          <a:prstGeom prst="rect">
            <a:avLst/>
          </a:prstGeom>
        </p:spPr>
        <p:txBody>
          <a:bodyPr vert="horz" lIns="91434" tIns="45717" rIns="91434"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ltLang="zh-CN" sz="2800" dirty="0" smtClean="0">
                <a:solidFill>
                  <a:srgbClr val="4F81BD">
                    <a:lumMod val="50000"/>
                  </a:srgbClr>
                </a:solidFill>
              </a:rPr>
              <a:t>Strict Confidentiality</a:t>
            </a:r>
            <a:endParaRPr lang="zh-CN" altLang="en-US" sz="1800" dirty="0">
              <a:solidFill>
                <a:srgbClr val="4F81BD">
                  <a:lumMod val="50000"/>
                </a:srgbClr>
              </a:solidFill>
            </a:endParaRPr>
          </a:p>
        </p:txBody>
      </p:sp>
      <p:cxnSp>
        <p:nvCxnSpPr>
          <p:cNvPr id="6" name="直接连接符 5"/>
          <p:cNvCxnSpPr/>
          <p:nvPr/>
        </p:nvCxnSpPr>
        <p:spPr>
          <a:xfrm flipH="1">
            <a:off x="596109" y="3324696"/>
            <a:ext cx="6208139" cy="0"/>
          </a:xfrm>
          <a:prstGeom prst="line">
            <a:avLst/>
          </a:prstGeom>
          <a:ln>
            <a:solidFill>
              <a:srgbClr val="065395"/>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2699793" y="1300117"/>
            <a:ext cx="6048671" cy="0"/>
          </a:xfrm>
          <a:prstGeom prst="line">
            <a:avLst/>
          </a:prstGeom>
          <a:ln>
            <a:solidFill>
              <a:srgbClr val="065395"/>
            </a:solidFill>
            <a:prstDash val="solid"/>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822588" y="1048089"/>
            <a:ext cx="1455635" cy="1455635"/>
            <a:chOff x="822588" y="948792"/>
            <a:chExt cx="1455635" cy="1455635"/>
          </a:xfrm>
        </p:grpSpPr>
        <p:sp>
          <p:nvSpPr>
            <p:cNvPr id="37" name="椭圆 36"/>
            <p:cNvSpPr/>
            <p:nvPr/>
          </p:nvSpPr>
          <p:spPr>
            <a:xfrm>
              <a:off x="822588" y="948792"/>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54706" y="1080910"/>
              <a:ext cx="1191397" cy="1191397"/>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7148813" y="3307678"/>
            <a:ext cx="1455635" cy="1455635"/>
            <a:chOff x="822588" y="948792"/>
            <a:chExt cx="1455635" cy="1455635"/>
          </a:xfrm>
        </p:grpSpPr>
        <p:sp>
          <p:nvSpPr>
            <p:cNvPr id="42" name="椭圆 41"/>
            <p:cNvSpPr/>
            <p:nvPr/>
          </p:nvSpPr>
          <p:spPr>
            <a:xfrm>
              <a:off x="822588" y="948792"/>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54706" y="1080910"/>
              <a:ext cx="1191397" cy="1191397"/>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8"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0858" y="3672040"/>
            <a:ext cx="591542" cy="7846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1098" y="1346600"/>
            <a:ext cx="858614" cy="8586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矩形 52"/>
          <p:cNvSpPr/>
          <p:nvPr/>
        </p:nvSpPr>
        <p:spPr>
          <a:xfrm>
            <a:off x="3113117" y="1203598"/>
            <a:ext cx="2917765" cy="2394705"/>
          </a:xfrm>
          <a:prstGeom prst="rect">
            <a:avLst/>
          </a:prstGeom>
          <a:blipFill dpi="0" rotWithShape="1">
            <a:blip r:embed="rId6">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4" name="图片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4248" y="83623"/>
            <a:ext cx="2087250" cy="627295"/>
          </a:xfrm>
          <a:prstGeom prst="rect">
            <a:avLst/>
          </a:prstGeom>
        </p:spPr>
      </p:pic>
    </p:spTree>
    <p:extLst>
      <p:ext uri="{BB962C8B-B14F-4D97-AF65-F5344CB8AC3E}">
        <p14:creationId xmlns:p14="http://schemas.microsoft.com/office/powerpoint/2010/main" val="107763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b="15236"/>
          <a:stretch/>
        </p:blipFill>
        <p:spPr>
          <a:xfrm>
            <a:off x="0" y="-1"/>
            <a:ext cx="9144000" cy="5143501"/>
          </a:xfrm>
          <a:prstGeom prst="rect">
            <a:avLst/>
          </a:prstGeom>
        </p:spPr>
      </p:pic>
      <p:sp>
        <p:nvSpPr>
          <p:cNvPr id="7" name="矩形 6"/>
          <p:cNvSpPr/>
          <p:nvPr/>
        </p:nvSpPr>
        <p:spPr>
          <a:xfrm>
            <a:off x="4" y="-1"/>
            <a:ext cx="9143999" cy="5169572"/>
          </a:xfrm>
          <a:prstGeom prst="rect">
            <a:avLst/>
          </a:prstGeom>
          <a:solidFill>
            <a:schemeClr val="bg1">
              <a:lumMod val="8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9" name="直角三角形 8"/>
          <p:cNvSpPr/>
          <p:nvPr/>
        </p:nvSpPr>
        <p:spPr>
          <a:xfrm>
            <a:off x="1" y="627537"/>
            <a:ext cx="5292080" cy="4542037"/>
          </a:xfrm>
          <a:prstGeom prst="rtTriangle">
            <a:avLst/>
          </a:prstGeom>
          <a:gradFill flip="none" rotWithShape="1">
            <a:gsLst>
              <a:gs pos="0">
                <a:schemeClr val="bg1">
                  <a:alpha val="0"/>
                </a:schemeClr>
              </a:gs>
              <a:gs pos="100000">
                <a:schemeClr val="bg1">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11" name="直角三角形 10"/>
          <p:cNvSpPr/>
          <p:nvPr/>
        </p:nvSpPr>
        <p:spPr>
          <a:xfrm rot="10800000">
            <a:off x="1547664" y="-2"/>
            <a:ext cx="7596336" cy="4299944"/>
          </a:xfrm>
          <a:prstGeom prst="rtTriangle">
            <a:avLst/>
          </a:prstGeom>
          <a:gradFill flip="none" rotWithShape="1">
            <a:gsLst>
              <a:gs pos="0">
                <a:schemeClr val="tx1">
                  <a:lumMod val="50000"/>
                  <a:lumOff val="50000"/>
                  <a:alpha val="10000"/>
                </a:schemeClr>
              </a:gs>
              <a:gs pos="100000">
                <a:schemeClr val="tx1">
                  <a:lumMod val="50000"/>
                  <a:lumOff val="50000"/>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a:p>
        </p:txBody>
      </p:sp>
      <p:sp>
        <p:nvSpPr>
          <p:cNvPr id="19" name="矩形 18"/>
          <p:cNvSpPr/>
          <p:nvPr/>
        </p:nvSpPr>
        <p:spPr>
          <a:xfrm>
            <a:off x="0" y="987574"/>
            <a:ext cx="9143999" cy="4182096"/>
          </a:xfrm>
          <a:prstGeom prst="rect">
            <a:avLst/>
          </a:prstGeom>
          <a:gradFill flip="none" rotWithShape="1">
            <a:gsLst>
              <a:gs pos="0">
                <a:schemeClr val="bg1">
                  <a:lumMod val="95000"/>
                  <a:alpha val="50000"/>
                </a:schemeClr>
              </a:gs>
              <a:gs pos="50000">
                <a:schemeClr val="bg1">
                  <a:alpha val="50000"/>
                </a:schemeClr>
              </a:gs>
              <a:gs pos="100000">
                <a:srgbClr val="FFFFFF">
                  <a:shade val="100000"/>
                  <a:satMod val="115000"/>
                  <a:alpha val="5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20" name="矩形 19"/>
          <p:cNvSpPr/>
          <p:nvPr/>
        </p:nvSpPr>
        <p:spPr>
          <a:xfrm>
            <a:off x="380109" y="267542"/>
            <a:ext cx="432000" cy="432000"/>
          </a:xfrm>
          <a:prstGeom prst="rect">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21" name="矩形 20"/>
          <p:cNvSpPr/>
          <p:nvPr/>
        </p:nvSpPr>
        <p:spPr>
          <a:xfrm>
            <a:off x="251520" y="138953"/>
            <a:ext cx="432000" cy="432000"/>
          </a:xfrm>
          <a:prstGeom prst="rect">
            <a:avLst/>
          </a:prstGeom>
          <a:solidFill>
            <a:srgbClr val="16407A"/>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sp>
        <p:nvSpPr>
          <p:cNvPr id="22" name="文本框 4">
            <a:extLst>
              <a:ext uri="{FF2B5EF4-FFF2-40B4-BE49-F238E27FC236}">
                <a16:creationId xmlns="" xmlns:a16="http://schemas.microsoft.com/office/drawing/2014/main" id="{464E6BC0-D684-48C2-82E6-84BF61B57748}"/>
              </a:ext>
            </a:extLst>
          </p:cNvPr>
          <p:cNvSpPr txBox="1"/>
          <p:nvPr/>
        </p:nvSpPr>
        <p:spPr>
          <a:xfrm>
            <a:off x="875124" y="162597"/>
            <a:ext cx="4175563" cy="469349"/>
          </a:xfrm>
          <a:prstGeom prst="rect">
            <a:avLst/>
          </a:prstGeom>
          <a:noFill/>
        </p:spPr>
        <p:txBody>
          <a:bodyPr wrap="square" lIns="68561" tIns="34283" rIns="68561" bIns="34283" numCol="1" rtlCol="0">
            <a:spAutoFit/>
          </a:bodyPr>
          <a:lstStyle/>
          <a:p>
            <a:pPr defTabSz="685603"/>
            <a:r>
              <a:rPr lang="en-US" altLang="zh-CN" sz="2600" dirty="0" smtClean="0">
                <a:solidFill>
                  <a:srgbClr val="3B4E7E"/>
                </a:solidFill>
              </a:rPr>
              <a:t>Our Specialty</a:t>
            </a:r>
            <a:endParaRPr lang="zh-CN" altLang="en-US" sz="2600" dirty="0">
              <a:solidFill>
                <a:srgbClr val="3B4E7E"/>
              </a:solidFill>
            </a:endParaRPr>
          </a:p>
        </p:txBody>
      </p:sp>
      <p:sp>
        <p:nvSpPr>
          <p:cNvPr id="24" name="矩形 23">
            <a:extLst>
              <a:ext uri="{FF2B5EF4-FFF2-40B4-BE49-F238E27FC236}">
                <a16:creationId xmlns="" xmlns:a16="http://schemas.microsoft.com/office/drawing/2014/main" id="{65636B89-B2E2-45AA-9D56-3B60C8089E0C}"/>
              </a:ext>
            </a:extLst>
          </p:cNvPr>
          <p:cNvSpPr/>
          <p:nvPr/>
        </p:nvSpPr>
        <p:spPr>
          <a:xfrm>
            <a:off x="894166" y="595984"/>
            <a:ext cx="4050000" cy="10800"/>
          </a:xfrm>
          <a:prstGeom prst="rect">
            <a:avLst/>
          </a:prstGeom>
          <a:gradFill flip="none" rotWithShape="1">
            <a:gsLst>
              <a:gs pos="100000">
                <a:srgbClr val="16407A">
                  <a:alpha val="0"/>
                </a:srgbClr>
              </a:gs>
              <a:gs pos="95000">
                <a:srgbClr val="16407A"/>
              </a:gs>
              <a:gs pos="0">
                <a:srgbClr val="16407A">
                  <a:alpha val="0"/>
                </a:srgbClr>
              </a:gs>
              <a:gs pos="5000">
                <a:srgbClr val="16407A"/>
              </a:gs>
              <a:gs pos="50000">
                <a:srgbClr val="16407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rtlCol="0" anchor="ctr"/>
          <a:lstStyle/>
          <a:p>
            <a:pPr algn="ctr" defTabSz="685603"/>
            <a:endParaRPr lang="zh-CN" altLang="en-US" sz="1400">
              <a:solidFill>
                <a:prstClr val="white"/>
              </a:solidFill>
            </a:endParaRPr>
          </a:p>
        </p:txBody>
      </p:sp>
      <p:sp>
        <p:nvSpPr>
          <p:cNvPr id="28" name="TextBox 27"/>
          <p:cNvSpPr txBox="1"/>
          <p:nvPr/>
        </p:nvSpPr>
        <p:spPr>
          <a:xfrm>
            <a:off x="3057050" y="1833492"/>
            <a:ext cx="5040560" cy="2572613"/>
          </a:xfrm>
          <a:prstGeom prst="rect">
            <a:avLst/>
          </a:prstGeom>
          <a:noFill/>
        </p:spPr>
        <p:txBody>
          <a:bodyPr wrap="square" lIns="68561" tIns="34283" rIns="68561" bIns="34283" rtlCol="0">
            <a:spAutoFit/>
          </a:bodyPr>
          <a:lstStyle/>
          <a:p>
            <a:pPr marL="285750" indent="-285750">
              <a:lnSpc>
                <a:spcPct val="110000"/>
              </a:lnSpc>
              <a:spcBef>
                <a:spcPts val="600"/>
              </a:spcBef>
              <a:buFont typeface="Wingdings" pitchFamily="2" charset="2"/>
              <a:buChar char="Ø"/>
            </a:pPr>
            <a:r>
              <a:rPr lang="en-US" altLang="zh-CN" sz="1500" dirty="0">
                <a:effectLst>
                  <a:outerShdw blurRad="50800" dist="38100" dir="2700000" algn="tl" rotWithShape="0">
                    <a:schemeClr val="bg1">
                      <a:alpha val="40000"/>
                    </a:schemeClr>
                  </a:outerShdw>
                </a:effectLst>
              </a:rPr>
              <a:t>Provide customers with continuous tracking of relevant regulations and policies and timely </a:t>
            </a:r>
            <a:r>
              <a:rPr lang="en-US" altLang="zh-CN" sz="1500" dirty="0" smtClean="0">
                <a:effectLst>
                  <a:outerShdw blurRad="50800" dist="38100" dir="2700000" algn="tl" rotWithShape="0">
                    <a:schemeClr val="bg1">
                      <a:alpha val="40000"/>
                    </a:schemeClr>
                  </a:outerShdw>
                </a:effectLst>
              </a:rPr>
              <a:t>updates;</a:t>
            </a:r>
          </a:p>
          <a:p>
            <a:pPr marL="285750" indent="-285750">
              <a:lnSpc>
                <a:spcPct val="110000"/>
              </a:lnSpc>
              <a:spcBef>
                <a:spcPts val="600"/>
              </a:spcBef>
              <a:buFont typeface="Wingdings" pitchFamily="2" charset="2"/>
              <a:buChar char="Ø"/>
            </a:pPr>
            <a:r>
              <a:rPr lang="en-US" altLang="zh-CN" sz="1500" dirty="0">
                <a:effectLst>
                  <a:outerShdw blurRad="50800" dist="38100" dir="2700000" algn="tl" rotWithShape="0">
                    <a:schemeClr val="bg1">
                      <a:alpha val="40000"/>
                    </a:schemeClr>
                  </a:outerShdw>
                </a:effectLst>
              </a:rPr>
              <a:t>P</a:t>
            </a:r>
            <a:r>
              <a:rPr lang="en-US" altLang="zh-CN" sz="1500" dirty="0" smtClean="0">
                <a:effectLst>
                  <a:outerShdw blurRad="50800" dist="38100" dir="2700000" algn="tl" rotWithShape="0">
                    <a:schemeClr val="bg1">
                      <a:alpha val="40000"/>
                    </a:schemeClr>
                  </a:outerShdw>
                </a:effectLst>
              </a:rPr>
              <a:t>rovide </a:t>
            </a:r>
            <a:r>
              <a:rPr lang="en-US" altLang="zh-CN" sz="1500" dirty="0">
                <a:effectLst>
                  <a:outerShdw blurRad="50800" dist="38100" dir="2700000" algn="tl" rotWithShape="0">
                    <a:schemeClr val="bg1">
                      <a:alpha val="40000"/>
                    </a:schemeClr>
                  </a:outerShdw>
                </a:effectLst>
              </a:rPr>
              <a:t>enterprise information change service and reminders of the extension of the qualifications </a:t>
            </a:r>
            <a:r>
              <a:rPr lang="en-US" altLang="zh-CN" sz="1500" dirty="0" smtClean="0">
                <a:effectLst>
                  <a:outerShdw blurRad="50800" dist="38100" dir="2700000" algn="tl" rotWithShape="0">
                    <a:schemeClr val="bg1">
                      <a:alpha val="40000"/>
                    </a:schemeClr>
                  </a:outerShdw>
                </a:effectLst>
              </a:rPr>
              <a:t>for approved </a:t>
            </a:r>
            <a:r>
              <a:rPr lang="en-US" altLang="zh-CN" sz="1500" dirty="0">
                <a:effectLst>
                  <a:outerShdw blurRad="50800" dist="38100" dir="2700000" algn="tl" rotWithShape="0">
                    <a:schemeClr val="bg1">
                      <a:alpha val="40000"/>
                    </a:schemeClr>
                  </a:outerShdw>
                </a:effectLst>
              </a:rPr>
              <a:t>enterprises; </a:t>
            </a:r>
            <a:endParaRPr lang="en-US" altLang="zh-CN" sz="1500" dirty="0" smtClean="0">
              <a:effectLst>
                <a:outerShdw blurRad="50800" dist="38100" dir="2700000" algn="tl" rotWithShape="0">
                  <a:schemeClr val="bg1">
                    <a:alpha val="40000"/>
                  </a:schemeClr>
                </a:outerShdw>
              </a:effectLst>
            </a:endParaRPr>
          </a:p>
          <a:p>
            <a:pPr marL="285750" indent="-285750">
              <a:lnSpc>
                <a:spcPct val="110000"/>
              </a:lnSpc>
              <a:spcBef>
                <a:spcPts val="600"/>
              </a:spcBef>
              <a:buFont typeface="Wingdings" pitchFamily="2" charset="2"/>
              <a:buChar char="Ø"/>
            </a:pPr>
            <a:r>
              <a:rPr lang="en-US" altLang="zh-CN" sz="1500" dirty="0">
                <a:effectLst>
                  <a:outerShdw blurRad="50800" dist="38100" dir="2700000" algn="tl" rotWithShape="0">
                    <a:schemeClr val="bg1">
                      <a:alpha val="40000"/>
                    </a:schemeClr>
                  </a:outerShdw>
                </a:effectLst>
              </a:rPr>
              <a:t>H</a:t>
            </a:r>
            <a:r>
              <a:rPr lang="en-US" altLang="zh-CN" sz="1500" dirty="0" smtClean="0">
                <a:effectLst>
                  <a:outerShdw blurRad="50800" dist="38100" dir="2700000" algn="tl" rotWithShape="0">
                    <a:schemeClr val="bg1">
                      <a:alpha val="40000"/>
                    </a:schemeClr>
                  </a:outerShdw>
                </a:effectLst>
              </a:rPr>
              <a:t>elp </a:t>
            </a:r>
            <a:r>
              <a:rPr lang="en-US" altLang="zh-CN" sz="1500" dirty="0">
                <a:effectLst>
                  <a:outerShdw blurRad="50800" dist="38100" dir="2700000" algn="tl" rotWithShape="0">
                    <a:schemeClr val="bg1">
                      <a:alpha val="40000"/>
                    </a:schemeClr>
                  </a:outerShdw>
                </a:effectLst>
              </a:rPr>
              <a:t>companies communicate with importers and law enforcement </a:t>
            </a:r>
            <a:r>
              <a:rPr lang="en-US" altLang="zh-CN" sz="1500" dirty="0" smtClean="0">
                <a:effectLst>
                  <a:outerShdw blurRad="50800" dist="38100" dir="2700000" algn="tl" rotWithShape="0">
                    <a:schemeClr val="bg1">
                      <a:alpha val="40000"/>
                    </a:schemeClr>
                  </a:outerShdw>
                </a:effectLst>
              </a:rPr>
              <a:t>agencies;</a:t>
            </a:r>
          </a:p>
          <a:p>
            <a:pPr marL="285750" indent="-285750">
              <a:lnSpc>
                <a:spcPct val="110000"/>
              </a:lnSpc>
              <a:spcBef>
                <a:spcPts val="600"/>
              </a:spcBef>
              <a:buFont typeface="Wingdings" pitchFamily="2" charset="2"/>
              <a:buChar char="Ø"/>
            </a:pPr>
            <a:r>
              <a:rPr lang="en-US" altLang="zh-CN" sz="1500" dirty="0">
                <a:effectLst>
                  <a:outerShdw blurRad="50800" dist="38100" dir="2700000" algn="tl" rotWithShape="0">
                    <a:schemeClr val="bg1">
                      <a:alpha val="40000"/>
                    </a:schemeClr>
                  </a:outerShdw>
                </a:effectLst>
              </a:rPr>
              <a:t>A</a:t>
            </a:r>
            <a:r>
              <a:rPr lang="en-US" altLang="zh-CN" sz="1500" dirty="0" smtClean="0">
                <a:effectLst>
                  <a:outerShdw blurRad="50800" dist="38100" dir="2700000" algn="tl" rotWithShape="0">
                    <a:schemeClr val="bg1">
                      <a:alpha val="40000"/>
                    </a:schemeClr>
                  </a:outerShdw>
                </a:effectLst>
              </a:rPr>
              <a:t>ssist </a:t>
            </a:r>
            <a:r>
              <a:rPr lang="en-US" altLang="zh-CN" sz="1500" dirty="0">
                <a:effectLst>
                  <a:outerShdw blurRad="50800" dist="38100" dir="2700000" algn="tl" rotWithShape="0">
                    <a:schemeClr val="bg1">
                      <a:alpha val="40000"/>
                    </a:schemeClr>
                  </a:outerShdw>
                </a:effectLst>
              </a:rPr>
              <a:t>in import food label </a:t>
            </a:r>
            <a:r>
              <a:rPr lang="en-US" altLang="zh-CN" sz="1500" dirty="0" smtClean="0">
                <a:effectLst>
                  <a:outerShdw blurRad="50800" dist="38100" dir="2700000" algn="tl" rotWithShape="0">
                    <a:schemeClr val="bg1">
                      <a:alpha val="40000"/>
                    </a:schemeClr>
                  </a:outerShdw>
                </a:effectLst>
              </a:rPr>
              <a:t>review, customs </a:t>
            </a:r>
            <a:r>
              <a:rPr lang="en-US" altLang="zh-CN" sz="1500" dirty="0">
                <a:effectLst>
                  <a:outerShdw blurRad="50800" dist="38100" dir="2700000" algn="tl" rotWithShape="0">
                    <a:schemeClr val="bg1">
                      <a:alpha val="40000"/>
                    </a:schemeClr>
                  </a:outerShdw>
                </a:effectLst>
              </a:rPr>
              <a:t>clearance assistance, etc.</a:t>
            </a:r>
            <a:endParaRPr lang="zh-CN" altLang="zh-CN" sz="1500" dirty="0">
              <a:effectLst>
                <a:outerShdw blurRad="50800" dist="38100" dir="2700000" algn="tl" rotWithShape="0">
                  <a:schemeClr val="bg1">
                    <a:alpha val="40000"/>
                  </a:schemeClr>
                </a:outerShdw>
              </a:effectLst>
            </a:endParaRPr>
          </a:p>
        </p:txBody>
      </p:sp>
      <p:sp>
        <p:nvSpPr>
          <p:cNvPr id="30" name="标题 1"/>
          <p:cNvSpPr txBox="1">
            <a:spLocks/>
          </p:cNvSpPr>
          <p:nvPr/>
        </p:nvSpPr>
        <p:spPr>
          <a:xfrm>
            <a:off x="2841026" y="1275606"/>
            <a:ext cx="4464496" cy="648072"/>
          </a:xfrm>
          <a:prstGeom prst="rect">
            <a:avLst/>
          </a:prstGeom>
        </p:spPr>
        <p:txBody>
          <a:bodyPr vert="horz" lIns="91434" tIns="45717" rIns="91434"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dirty="0" smtClean="0">
                <a:solidFill>
                  <a:srgbClr val="4F81BD">
                    <a:lumMod val="50000"/>
                  </a:srgbClr>
                </a:solidFill>
              </a:rPr>
              <a:t>Add-on Services</a:t>
            </a:r>
            <a:endParaRPr lang="zh-CN" altLang="en-US" sz="1800" dirty="0">
              <a:solidFill>
                <a:srgbClr val="4F81BD">
                  <a:lumMod val="50000"/>
                </a:srgbClr>
              </a:solidFill>
            </a:endParaRPr>
          </a:p>
        </p:txBody>
      </p:sp>
      <p:cxnSp>
        <p:nvCxnSpPr>
          <p:cNvPr id="36" name="直接连接符 35"/>
          <p:cNvCxnSpPr/>
          <p:nvPr/>
        </p:nvCxnSpPr>
        <p:spPr>
          <a:xfrm flipH="1">
            <a:off x="3057052" y="1804173"/>
            <a:ext cx="5184574" cy="0"/>
          </a:xfrm>
          <a:prstGeom prst="line">
            <a:avLst/>
          </a:prstGeom>
          <a:ln>
            <a:solidFill>
              <a:srgbClr val="065395"/>
            </a:solidFill>
            <a:prstDash val="solid"/>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244157" y="1608747"/>
            <a:ext cx="1455635" cy="1455635"/>
            <a:chOff x="822588" y="948792"/>
            <a:chExt cx="1455635" cy="1455635"/>
          </a:xfrm>
        </p:grpSpPr>
        <p:sp>
          <p:nvSpPr>
            <p:cNvPr id="37" name="椭圆 36"/>
            <p:cNvSpPr/>
            <p:nvPr/>
          </p:nvSpPr>
          <p:spPr>
            <a:xfrm>
              <a:off x="822588" y="948792"/>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54706" y="1080910"/>
              <a:ext cx="1191397" cy="1191397"/>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7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0256" y="2008968"/>
            <a:ext cx="933512" cy="695372"/>
          </a:xfrm>
          <a:prstGeom prst="rect">
            <a:avLst/>
          </a:prstGeom>
          <a:noFill/>
          <a:ln>
            <a:noFill/>
          </a:ln>
          <a:effectLst>
            <a:outerShdw blurRad="50800" dist="381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直角三角形 2"/>
          <p:cNvSpPr/>
          <p:nvPr/>
        </p:nvSpPr>
        <p:spPr>
          <a:xfrm>
            <a:off x="4457" y="3785630"/>
            <a:ext cx="3546119" cy="1383945"/>
          </a:xfrm>
          <a:prstGeom prst="rtTriangle">
            <a:avLst/>
          </a:prstGeom>
          <a:gradFill flip="none" rotWithShape="1">
            <a:gsLst>
              <a:gs pos="0">
                <a:schemeClr val="accent5">
                  <a:alpha val="20000"/>
                </a:schemeClr>
              </a:gs>
              <a:gs pos="100000">
                <a:schemeClr val="accent5">
                  <a:lumMod val="75000"/>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a:off x="0" y="3147814"/>
            <a:ext cx="3563888" cy="2021762"/>
          </a:xfrm>
          <a:prstGeom prst="rtTriangle">
            <a:avLst/>
          </a:prstGeom>
          <a:gradFill flip="none" rotWithShape="1">
            <a:gsLst>
              <a:gs pos="0">
                <a:schemeClr val="accent5">
                  <a:alpha val="20000"/>
                </a:schemeClr>
              </a:gs>
              <a:gs pos="100000">
                <a:schemeClr val="accent5">
                  <a:lumMod val="75000"/>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a:off x="0" y="4029857"/>
            <a:ext cx="3563888" cy="1139717"/>
          </a:xfrm>
          <a:prstGeom prst="rtTriangle">
            <a:avLst/>
          </a:prstGeom>
          <a:gradFill flip="none" rotWithShape="1">
            <a:gsLst>
              <a:gs pos="0">
                <a:schemeClr val="accent5">
                  <a:alpha val="20000"/>
                </a:schemeClr>
              </a:gs>
              <a:gs pos="100000">
                <a:schemeClr val="accent5">
                  <a:lumMod val="75000"/>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三角形 31"/>
          <p:cNvSpPr/>
          <p:nvPr/>
        </p:nvSpPr>
        <p:spPr>
          <a:xfrm flipH="1">
            <a:off x="3779910" y="4299943"/>
            <a:ext cx="5364087" cy="869727"/>
          </a:xfrm>
          <a:prstGeom prst="rtTriangle">
            <a:avLst/>
          </a:prstGeom>
          <a:gradFill flip="none" rotWithShape="1">
            <a:gsLst>
              <a:gs pos="0">
                <a:schemeClr val="accent5">
                  <a:alpha val="20000"/>
                </a:schemeClr>
              </a:gs>
              <a:gs pos="100000">
                <a:schemeClr val="accent5">
                  <a:lumMod val="75000"/>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直角三角形 32"/>
          <p:cNvSpPr/>
          <p:nvPr/>
        </p:nvSpPr>
        <p:spPr>
          <a:xfrm flipH="1">
            <a:off x="3779910" y="4453465"/>
            <a:ext cx="5364087" cy="716111"/>
          </a:xfrm>
          <a:prstGeom prst="rtTriangle">
            <a:avLst/>
          </a:prstGeom>
          <a:gradFill flip="none" rotWithShape="1">
            <a:gsLst>
              <a:gs pos="0">
                <a:schemeClr val="accent5">
                  <a:alpha val="20000"/>
                </a:schemeClr>
              </a:gs>
              <a:gs pos="100000">
                <a:schemeClr val="accent5">
                  <a:lumMod val="75000"/>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直角三角形 40"/>
          <p:cNvSpPr/>
          <p:nvPr/>
        </p:nvSpPr>
        <p:spPr>
          <a:xfrm flipH="1" flipV="1">
            <a:off x="4427983" y="987574"/>
            <a:ext cx="4716019" cy="488582"/>
          </a:xfrm>
          <a:prstGeom prst="rtTriangle">
            <a:avLst/>
          </a:prstGeom>
          <a:gradFill flip="none" rotWithShape="1">
            <a:gsLst>
              <a:gs pos="0">
                <a:schemeClr val="accent5">
                  <a:alpha val="20000"/>
                </a:schemeClr>
              </a:gs>
              <a:gs pos="100000">
                <a:schemeClr val="accent5">
                  <a:lumMod val="75000"/>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113117" y="1621412"/>
            <a:ext cx="2917765" cy="2394705"/>
          </a:xfrm>
          <a:prstGeom prst="rect">
            <a:avLst/>
          </a:prstGeom>
          <a:blipFill dpi="0" rotWithShape="1">
            <a:blip r:embed="rId5">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8" y="83623"/>
            <a:ext cx="2087250" cy="627295"/>
          </a:xfrm>
          <a:prstGeom prst="rect">
            <a:avLst/>
          </a:prstGeom>
        </p:spPr>
      </p:pic>
    </p:spTree>
    <p:extLst>
      <p:ext uri="{BB962C8B-B14F-4D97-AF65-F5344CB8AC3E}">
        <p14:creationId xmlns:p14="http://schemas.microsoft.com/office/powerpoint/2010/main" val="325811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 name="矩形 89"/>
          <p:cNvSpPr/>
          <p:nvPr/>
        </p:nvSpPr>
        <p:spPr>
          <a:xfrm>
            <a:off x="2411760" y="843558"/>
            <a:ext cx="6336704" cy="3916654"/>
          </a:xfrm>
          <a:prstGeom prst="rect">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grpSp>
        <p:nvGrpSpPr>
          <p:cNvPr id="4105" name="组合 4104"/>
          <p:cNvGrpSpPr/>
          <p:nvPr/>
        </p:nvGrpSpPr>
        <p:grpSpPr>
          <a:xfrm>
            <a:off x="2267744" y="915566"/>
            <a:ext cx="5169310" cy="572656"/>
            <a:chOff x="2267744" y="915566"/>
            <a:chExt cx="5169310" cy="572656"/>
          </a:xfrm>
          <a:gradFill flip="none" rotWithShape="1">
            <a:gsLst>
              <a:gs pos="0">
                <a:srgbClr val="183495"/>
              </a:gs>
              <a:gs pos="50000">
                <a:srgbClr val="0070C0"/>
              </a:gs>
              <a:gs pos="100000">
                <a:srgbClr val="2B99E4"/>
              </a:gs>
            </a:gsLst>
            <a:path path="circle">
              <a:fillToRect r="100000" b="100000"/>
            </a:path>
            <a:tileRect l="-100000" t="-100000"/>
          </a:gradFill>
        </p:grpSpPr>
        <p:sp>
          <p:nvSpPr>
            <p:cNvPr id="95" name="矩形 94"/>
            <p:cNvSpPr/>
            <p:nvPr/>
          </p:nvSpPr>
          <p:spPr>
            <a:xfrm>
              <a:off x="2267744" y="915566"/>
              <a:ext cx="4966846" cy="572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7" name="直角三角形 4096"/>
            <p:cNvSpPr/>
            <p:nvPr/>
          </p:nvSpPr>
          <p:spPr>
            <a:xfrm rot="13500000">
              <a:off x="7032125" y="999429"/>
              <a:ext cx="404929" cy="4049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标题 1"/>
          <p:cNvSpPr txBox="1">
            <a:spLocks/>
          </p:cNvSpPr>
          <p:nvPr/>
        </p:nvSpPr>
        <p:spPr>
          <a:xfrm>
            <a:off x="467544" y="195486"/>
            <a:ext cx="3384376" cy="576064"/>
          </a:xfrm>
          <a:prstGeom prst="rect">
            <a:avLst/>
          </a:prstGeom>
        </p:spPr>
        <p:txBody>
          <a:bodyPr vert="horz" lIns="68564" tIns="34283" rIns="68564" bIns="34283" rtlCol="0" anchor="ctr">
            <a:noAutofit/>
          </a:bodyPr>
          <a:lstStyle>
            <a:lvl1pPr algn="ctr" defTabSz="914206"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rgbClr val="002060"/>
                </a:solidFill>
                <a:latin typeface="Arial" pitchFamily="34" charset="0"/>
                <a:cs typeface="Arial" pitchFamily="34" charset="0"/>
              </a:rPr>
              <a:t>GACC entry, registration and compliance services</a:t>
            </a:r>
            <a:endParaRPr lang="zh-CN" altLang="en-US" sz="1800" dirty="0">
              <a:solidFill>
                <a:srgbClr val="002060"/>
              </a:solidFill>
              <a:latin typeface="Arial" pitchFamily="34" charset="0"/>
              <a:cs typeface="Arial" pitchFamily="34" charset="0"/>
            </a:endParaRPr>
          </a:p>
        </p:txBody>
      </p:sp>
      <p:sp>
        <p:nvSpPr>
          <p:cNvPr id="26" name="矩形 25"/>
          <p:cNvSpPr/>
          <p:nvPr/>
        </p:nvSpPr>
        <p:spPr>
          <a:xfrm>
            <a:off x="323529" y="195486"/>
            <a:ext cx="144016" cy="5760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333"/>
            <a:endParaRPr lang="zh-CN" altLang="en-US">
              <a:solidFill>
                <a:prstClr val="white"/>
              </a:solidFill>
            </a:endParaRPr>
          </a:p>
        </p:txBody>
      </p:sp>
      <p:grpSp>
        <p:nvGrpSpPr>
          <p:cNvPr id="15" name="组合 14"/>
          <p:cNvGrpSpPr/>
          <p:nvPr/>
        </p:nvGrpSpPr>
        <p:grpSpPr>
          <a:xfrm>
            <a:off x="755576" y="843558"/>
            <a:ext cx="1249865" cy="1249865"/>
            <a:chOff x="1244157" y="1476156"/>
            <a:chExt cx="1455635" cy="1455635"/>
          </a:xfrm>
        </p:grpSpPr>
        <p:sp>
          <p:nvSpPr>
            <p:cNvPr id="68" name="椭圆 67"/>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942257" y="2436127"/>
            <a:ext cx="876502" cy="876502"/>
            <a:chOff x="1244157" y="1476156"/>
            <a:chExt cx="1455635" cy="1455635"/>
          </a:xfrm>
        </p:grpSpPr>
        <p:sp>
          <p:nvSpPr>
            <p:cNvPr id="71" name="椭圆 70"/>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942257" y="3639463"/>
            <a:ext cx="876502" cy="876502"/>
            <a:chOff x="1244157" y="1476156"/>
            <a:chExt cx="1455635" cy="1455635"/>
          </a:xfrm>
        </p:grpSpPr>
        <p:sp>
          <p:nvSpPr>
            <p:cNvPr id="78" name="椭圆 77"/>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229489" y="2139701"/>
            <a:ext cx="302034" cy="265660"/>
            <a:chOff x="1635297" y="2211709"/>
            <a:chExt cx="302034" cy="265660"/>
          </a:xfrm>
        </p:grpSpPr>
        <p:sp>
          <p:nvSpPr>
            <p:cNvPr id="81" name="平行四边形 80"/>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85" name="平行四边形 84"/>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grpSp>
        <p:nvGrpSpPr>
          <p:cNvPr id="87" name="组合 86"/>
          <p:cNvGrpSpPr/>
          <p:nvPr/>
        </p:nvGrpSpPr>
        <p:grpSpPr>
          <a:xfrm>
            <a:off x="1229491" y="3343038"/>
            <a:ext cx="302034" cy="265660"/>
            <a:chOff x="1635297" y="2211709"/>
            <a:chExt cx="302034" cy="265660"/>
          </a:xfrm>
        </p:grpSpPr>
        <p:sp>
          <p:nvSpPr>
            <p:cNvPr id="88" name="平行四边形 87"/>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89" name="平行四边形 88"/>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pic>
        <p:nvPicPr>
          <p:cNvPr id="409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4849" y="1183297"/>
            <a:ext cx="771317" cy="5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80280" y="2670814"/>
            <a:ext cx="400450" cy="40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TextBox 4102"/>
          <p:cNvSpPr txBox="1"/>
          <p:nvPr/>
        </p:nvSpPr>
        <p:spPr>
          <a:xfrm>
            <a:off x="2627784" y="993021"/>
            <a:ext cx="4752528" cy="461665"/>
          </a:xfrm>
          <a:prstGeom prst="rect">
            <a:avLst/>
          </a:prstGeom>
          <a:noFill/>
        </p:spPr>
        <p:txBody>
          <a:bodyPr wrap="square" numCol="1" rtlCol="0">
            <a:spAutoFit/>
          </a:bodyPr>
          <a:lstStyle/>
          <a:p>
            <a:r>
              <a:rPr lang="en-US" altLang="zh-CN" sz="2400" dirty="0" smtClean="0">
                <a:solidFill>
                  <a:schemeClr val="bg1"/>
                </a:solidFill>
                <a:latin typeface="Century Gothic" pitchFamily="34" charset="0"/>
              </a:rPr>
              <a:t>GACC Entry Permission Service</a:t>
            </a:r>
            <a:endParaRPr lang="zh-CN" altLang="en-US" sz="2400" dirty="0" smtClean="0">
              <a:solidFill>
                <a:schemeClr val="bg1"/>
              </a:solidFill>
              <a:latin typeface="Century Gothic" pitchFamily="34" charset="0"/>
            </a:endParaRPr>
          </a:p>
        </p:txBody>
      </p:sp>
      <p:sp>
        <p:nvSpPr>
          <p:cNvPr id="4106" name="TextBox 4105"/>
          <p:cNvSpPr txBox="1"/>
          <p:nvPr/>
        </p:nvSpPr>
        <p:spPr>
          <a:xfrm>
            <a:off x="4932040" y="4713307"/>
            <a:ext cx="3813014" cy="261610"/>
          </a:xfrm>
          <a:prstGeom prst="rect">
            <a:avLst/>
          </a:prstGeom>
          <a:noFill/>
        </p:spPr>
        <p:txBody>
          <a:bodyPr wrap="square" numCol="1" rtlCol="0">
            <a:spAutoFit/>
          </a:bodyPr>
          <a:lstStyle/>
          <a:p>
            <a:pPr algn="r"/>
            <a:r>
              <a:rPr lang="en-US" altLang="zh-CN" sz="1100" i="1" dirty="0" smtClean="0"/>
              <a:t>[1] ‘C.A.’ stands for ‘competent authority’</a:t>
            </a:r>
            <a:endParaRPr lang="zh-CN" altLang="en-US" sz="1100" i="1" dirty="0" smtClean="0"/>
          </a:p>
        </p:txBody>
      </p:sp>
      <p:sp>
        <p:nvSpPr>
          <p:cNvPr id="4109" name="直角三角形 4108"/>
          <p:cNvSpPr/>
          <p:nvPr/>
        </p:nvSpPr>
        <p:spPr>
          <a:xfrm rot="10800000">
            <a:off x="2267252" y="1488222"/>
            <a:ext cx="144507" cy="139775"/>
          </a:xfrm>
          <a:prstGeom prst="rtTriangle">
            <a:avLst/>
          </a:prstGeom>
          <a:solidFill>
            <a:srgbClr val="2B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0" name="TextBox 4109"/>
          <p:cNvSpPr txBox="1"/>
          <p:nvPr/>
        </p:nvSpPr>
        <p:spPr>
          <a:xfrm>
            <a:off x="6510477" y="2497212"/>
            <a:ext cx="2165979" cy="2215991"/>
          </a:xfrm>
          <a:prstGeom prst="rect">
            <a:avLst/>
          </a:prstGeom>
          <a:noFill/>
        </p:spPr>
        <p:txBody>
          <a:bodyPr wrap="none" numCol="1" rtlCol="0">
            <a:spAutoFit/>
          </a:bodyPr>
          <a:lstStyle/>
          <a:p>
            <a:pPr algn="ctr"/>
            <a:r>
              <a:rPr lang="en-US" altLang="zh-CN" sz="13800" b="1" dirty="0" smtClean="0">
                <a:solidFill>
                  <a:srgbClr val="E1E1E1"/>
                </a:solidFill>
                <a:latin typeface="Century Gothic" pitchFamily="34" charset="0"/>
              </a:rPr>
              <a:t>01</a:t>
            </a:r>
            <a:endParaRPr lang="zh-CN" altLang="en-US" sz="13800" b="1" dirty="0" smtClean="0">
              <a:solidFill>
                <a:srgbClr val="E1E1E1"/>
              </a:solidFill>
              <a:latin typeface="Century Gothic" pitchFamily="34" charset="0"/>
            </a:endParaRPr>
          </a:p>
        </p:txBody>
      </p:sp>
      <p:sp>
        <p:nvSpPr>
          <p:cNvPr id="92" name="TextBox 91"/>
          <p:cNvSpPr txBox="1"/>
          <p:nvPr/>
        </p:nvSpPr>
        <p:spPr>
          <a:xfrm>
            <a:off x="2627784" y="1491630"/>
            <a:ext cx="5832648" cy="3345525"/>
          </a:xfrm>
          <a:prstGeom prst="rect">
            <a:avLst/>
          </a:prstGeom>
          <a:noFill/>
        </p:spPr>
        <p:txBody>
          <a:bodyPr wrap="square" lIns="91434" tIns="45717" rIns="91434" bIns="45717" rtlCol="0">
            <a:spAutoFit/>
          </a:bodyPr>
          <a:lstStyle/>
          <a:p>
            <a:pPr algn="dist">
              <a:lnSpc>
                <a:spcPct val="110000"/>
              </a:lnSpc>
            </a:pPr>
            <a:r>
              <a:rPr lang="en-US" altLang="zh-CN" sz="1200" dirty="0">
                <a:effectLst>
                  <a:outerShdw blurRad="50800" dist="38100" dir="2700000" algn="tl" rotWithShape="0">
                    <a:schemeClr val="bg1">
                      <a:alpha val="40000"/>
                    </a:schemeClr>
                  </a:outerShdw>
                </a:effectLst>
              </a:rPr>
              <a:t>Under </a:t>
            </a:r>
            <a:r>
              <a:rPr lang="en-US" altLang="zh-CN" sz="1200" b="1" i="1" dirty="0">
                <a:effectLst>
                  <a:outerShdw blurRad="50800" dist="38100" dir="2700000" algn="tl" rotWithShape="0">
                    <a:schemeClr val="bg1">
                      <a:alpha val="40000"/>
                    </a:schemeClr>
                  </a:outerShdw>
                </a:effectLst>
              </a:rPr>
              <a:t>GACC Decree 249</a:t>
            </a:r>
            <a:r>
              <a:rPr lang="en-US" altLang="zh-CN" sz="1200" dirty="0">
                <a:effectLst>
                  <a:outerShdw blurRad="50800" dist="38100" dir="2700000" algn="tl" rotWithShape="0">
                    <a:schemeClr val="bg1">
                      <a:alpha val="40000"/>
                    </a:schemeClr>
                  </a:outerShdw>
                </a:effectLst>
              </a:rPr>
              <a:t> before a specific category of food product can be exported to China, the exporting country/region food safety management system and sanitation system shall firstly pass GACC’s equivalence assessments and reviews. (</a:t>
            </a:r>
            <a:r>
              <a:rPr lang="en-US" altLang="zh-CN" sz="1200" i="1" dirty="0">
                <a:effectLst>
                  <a:outerShdw blurRad="50800" dist="38100" dir="2700000" algn="tl" rotWithShape="0">
                    <a:schemeClr val="bg1">
                      <a:alpha val="40000"/>
                    </a:schemeClr>
                  </a:outerShdw>
                </a:effectLst>
              </a:rPr>
              <a:t>GACC Decree 249, </a:t>
            </a:r>
            <a:r>
              <a:rPr lang="en-US" altLang="zh-CN" sz="1200" i="1" dirty="0" err="1" smtClean="0">
                <a:effectLst>
                  <a:outerShdw blurRad="50800" dist="38100" dir="2700000" algn="tl" rotWithShape="0">
                    <a:schemeClr val="bg1">
                      <a:alpha val="40000"/>
                    </a:schemeClr>
                  </a:outerShdw>
                </a:effectLst>
              </a:rPr>
              <a:t>Ch.II</a:t>
            </a:r>
            <a:r>
              <a:rPr lang="en-US" altLang="zh-CN" sz="1200" i="1" dirty="0" smtClean="0">
                <a:effectLst>
                  <a:outerShdw blurRad="50800" dist="38100" dir="2700000" algn="tl" rotWithShape="0">
                    <a:schemeClr val="bg1">
                      <a:alpha val="40000"/>
                    </a:schemeClr>
                  </a:outerShdw>
                </a:effectLst>
              </a:rPr>
              <a:t>,</a:t>
            </a:r>
          </a:p>
          <a:p>
            <a:pPr>
              <a:lnSpc>
                <a:spcPct val="110000"/>
              </a:lnSpc>
            </a:pPr>
            <a:r>
              <a:rPr lang="en-US" altLang="zh-CN" sz="1200" i="1" dirty="0" err="1" smtClean="0">
                <a:effectLst>
                  <a:outerShdw blurRad="50800" dist="38100" dir="2700000" algn="tl" rotWithShape="0">
                    <a:schemeClr val="bg1">
                      <a:alpha val="40000"/>
                    </a:schemeClr>
                  </a:outerShdw>
                </a:effectLst>
              </a:rPr>
              <a:t>Artcle</a:t>
            </a:r>
            <a:r>
              <a:rPr lang="en-US" altLang="zh-CN" sz="1200" i="1" dirty="0" smtClean="0">
                <a:effectLst>
                  <a:outerShdw blurRad="50800" dist="38100" dir="2700000" algn="tl" rotWithShape="0">
                    <a:schemeClr val="bg1">
                      <a:alpha val="40000"/>
                    </a:schemeClr>
                  </a:outerShdw>
                </a:effectLst>
              </a:rPr>
              <a:t> </a:t>
            </a:r>
            <a:r>
              <a:rPr lang="en-US" altLang="zh-CN" sz="1200" i="1" dirty="0">
                <a:effectLst>
                  <a:outerShdw blurRad="50800" dist="38100" dir="2700000" algn="tl" rotWithShape="0">
                    <a:schemeClr val="bg1">
                      <a:alpha val="40000"/>
                    </a:schemeClr>
                  </a:outerShdw>
                </a:effectLst>
              </a:rPr>
              <a:t>11-17</a:t>
            </a:r>
            <a:r>
              <a:rPr lang="en-US" altLang="zh-CN" sz="1200" dirty="0">
                <a:effectLst>
                  <a:outerShdw blurRad="50800" dist="38100" dir="2700000" algn="tl" rotWithShape="0">
                    <a:schemeClr val="bg1">
                      <a:alpha val="40000"/>
                    </a:schemeClr>
                  </a:outerShdw>
                </a:effectLst>
              </a:rPr>
              <a:t>)</a:t>
            </a:r>
            <a:endParaRPr lang="zh-CN" altLang="zh-CN" sz="1200" dirty="0">
              <a:effectLst>
                <a:outerShdw blurRad="50800" dist="38100" dir="2700000" algn="tl" rotWithShape="0">
                  <a:schemeClr val="bg1">
                    <a:alpha val="40000"/>
                  </a:schemeClr>
                </a:outerShdw>
              </a:effectLst>
            </a:endParaRPr>
          </a:p>
          <a:p>
            <a:pPr algn="dist">
              <a:lnSpc>
                <a:spcPct val="110000"/>
              </a:lnSpc>
              <a:spcBef>
                <a:spcPts val="600"/>
              </a:spcBef>
            </a:pPr>
            <a:r>
              <a:rPr lang="en-US" altLang="zh-CN" sz="1200" dirty="0">
                <a:effectLst>
                  <a:outerShdw blurRad="50800" dist="38100" dir="2700000" algn="tl" rotWithShape="0">
                    <a:schemeClr val="bg1">
                      <a:alpha val="40000"/>
                    </a:schemeClr>
                  </a:outerShdw>
                </a:effectLst>
              </a:rPr>
              <a:t>With years of successful practical experience we</a:t>
            </a:r>
            <a:r>
              <a:rPr lang="en-US" altLang="zh-CN" sz="1200" b="1" dirty="0">
                <a:effectLst>
                  <a:outerShdw blurRad="50800" dist="38100" dir="2700000" algn="tl" rotWithShape="0">
                    <a:schemeClr val="bg1">
                      <a:alpha val="40000"/>
                    </a:schemeClr>
                  </a:outerShdw>
                </a:effectLst>
              </a:rPr>
              <a:t> </a:t>
            </a:r>
            <a:r>
              <a:rPr lang="en-US" altLang="zh-CN" sz="1200" dirty="0">
                <a:effectLst>
                  <a:outerShdw blurRad="50800" dist="38100" dir="2700000" algn="tl" rotWithShape="0">
                    <a:schemeClr val="bg1">
                      <a:alpha val="40000"/>
                    </a:schemeClr>
                  </a:outerShdw>
                </a:effectLst>
              </a:rPr>
              <a:t>provide </a:t>
            </a:r>
            <a:r>
              <a:rPr lang="en-US" altLang="zh-CN" sz="1200" b="1" dirty="0">
                <a:effectLst>
                  <a:outerShdw blurRad="50800" dist="38100" dir="2700000" algn="tl" rotWithShape="0">
                    <a:schemeClr val="bg1">
                      <a:alpha val="40000"/>
                    </a:schemeClr>
                  </a:outerShdw>
                </a:effectLst>
              </a:rPr>
              <a:t>professional services</a:t>
            </a:r>
            <a:r>
              <a:rPr lang="en-US" altLang="zh-CN" sz="1200" dirty="0">
                <a:effectLst>
                  <a:outerShdw blurRad="50800" dist="38100" dir="2700000" algn="tl" rotWithShape="0">
                    <a:schemeClr val="bg1">
                      <a:alpha val="40000"/>
                    </a:schemeClr>
                  </a:outerShdw>
                </a:effectLst>
              </a:rPr>
              <a:t> to assist exporting countries/regions to pass GACC’s equivalence assessments. Our service </a:t>
            </a:r>
            <a:r>
              <a:rPr lang="en-US" altLang="zh-CN" sz="1200" dirty="0" smtClean="0">
                <a:effectLst>
                  <a:outerShdw blurRad="50800" dist="38100" dir="2700000" algn="tl" rotWithShape="0">
                    <a:schemeClr val="bg1">
                      <a:alpha val="40000"/>
                    </a:schemeClr>
                  </a:outerShdw>
                </a:effectLst>
              </a:rPr>
              <a:t>contents</a:t>
            </a:r>
          </a:p>
          <a:p>
            <a:pPr>
              <a:lnSpc>
                <a:spcPct val="110000"/>
              </a:lnSpc>
            </a:pPr>
            <a:r>
              <a:rPr lang="en-US" altLang="zh-CN" sz="1200" dirty="0" smtClean="0">
                <a:effectLst>
                  <a:outerShdw blurRad="50800" dist="38100" dir="2700000" algn="tl" rotWithShape="0">
                    <a:schemeClr val="bg1">
                      <a:alpha val="40000"/>
                    </a:schemeClr>
                  </a:outerShdw>
                </a:effectLst>
              </a:rPr>
              <a:t>and </a:t>
            </a:r>
            <a:r>
              <a:rPr lang="en-US" altLang="zh-CN" sz="1200" dirty="0">
                <a:effectLst>
                  <a:outerShdw blurRad="50800" dist="38100" dir="2700000" algn="tl" rotWithShape="0">
                    <a:schemeClr val="bg1">
                      <a:alpha val="40000"/>
                    </a:schemeClr>
                  </a:outerShdw>
                </a:effectLst>
              </a:rPr>
              <a:t>procedures include but not limited to:</a:t>
            </a:r>
            <a:endParaRPr lang="zh-CN" altLang="zh-CN" sz="1200" dirty="0">
              <a:effectLst>
                <a:outerShdw blurRad="50800" dist="38100" dir="2700000" algn="tl" rotWithShape="0">
                  <a:schemeClr val="bg1">
                    <a:alpha val="40000"/>
                  </a:schemeClr>
                </a:outerShdw>
              </a:effectLst>
            </a:endParaRPr>
          </a:p>
          <a:p>
            <a:pPr marL="171450" lvl="0" indent="-171450">
              <a:spcBef>
                <a:spcPts val="600"/>
              </a:spcBef>
              <a:buFont typeface="Wingdings" pitchFamily="2" charset="2"/>
              <a:buChar char="Ø"/>
            </a:pPr>
            <a:r>
              <a:rPr lang="en-US" altLang="zh-CN" sz="1200" dirty="0">
                <a:effectLst>
                  <a:outerShdw blurRad="50800" dist="38100" dir="2700000" algn="tl" rotWithShape="0">
                    <a:schemeClr val="bg1">
                      <a:alpha val="40000"/>
                    </a:schemeClr>
                  </a:outerShdw>
                </a:effectLst>
              </a:rPr>
              <a:t>Guide you step by step starting with contact your domestic C.A.</a:t>
            </a:r>
            <a:r>
              <a:rPr lang="en-US" altLang="zh-CN" sz="1200" baseline="30000" dirty="0">
                <a:effectLst>
                  <a:outerShdw blurRad="50800" dist="38100" dir="2700000" algn="tl" rotWithShape="0">
                    <a:schemeClr val="bg1">
                      <a:alpha val="40000"/>
                    </a:schemeClr>
                  </a:outerShdw>
                </a:effectLst>
              </a:rPr>
              <a:t> [1]  </a:t>
            </a:r>
            <a:r>
              <a:rPr lang="en-US" altLang="zh-CN" sz="1200" dirty="0">
                <a:effectLst>
                  <a:outerShdw blurRad="50800" dist="38100" dir="2700000" algn="tl" rotWithShape="0">
                    <a:schemeClr val="bg1">
                      <a:alpha val="40000"/>
                    </a:schemeClr>
                  </a:outerShdw>
                </a:effectLst>
              </a:rPr>
              <a:t>to apply for GACC’s entry inspection through the diplomatic channel;</a:t>
            </a:r>
            <a:endParaRPr lang="zh-CN" altLang="zh-CN" sz="1200" dirty="0">
              <a:effectLst>
                <a:outerShdw blurRad="50800" dist="38100" dir="2700000" algn="tl" rotWithShape="0">
                  <a:schemeClr val="bg1">
                    <a:alpha val="40000"/>
                  </a:schemeClr>
                </a:outerShdw>
              </a:effectLst>
            </a:endParaRPr>
          </a:p>
          <a:p>
            <a:pPr marL="171450" lvl="0" indent="-171450">
              <a:spcBef>
                <a:spcPts val="600"/>
              </a:spcBef>
              <a:buFont typeface="Wingdings" pitchFamily="2" charset="2"/>
              <a:buChar char="Ø"/>
            </a:pPr>
            <a:r>
              <a:rPr lang="en-US" altLang="zh-CN" sz="1200" dirty="0">
                <a:effectLst>
                  <a:outerShdw blurRad="50800" dist="38100" dir="2700000" algn="tl" rotWithShape="0">
                    <a:schemeClr val="bg1">
                      <a:alpha val="40000"/>
                    </a:schemeClr>
                  </a:outerShdw>
                </a:effectLst>
              </a:rPr>
              <a:t>Guide and assist your domestic C.A.</a:t>
            </a:r>
            <a:r>
              <a:rPr lang="en-US" altLang="zh-CN" sz="1200" baseline="30000" dirty="0">
                <a:effectLst>
                  <a:outerShdw blurRad="50800" dist="38100" dir="2700000" algn="tl" rotWithShape="0">
                    <a:schemeClr val="bg1">
                      <a:alpha val="40000"/>
                    </a:schemeClr>
                  </a:outerShdw>
                </a:effectLst>
              </a:rPr>
              <a:t> [1]</a:t>
            </a:r>
            <a:r>
              <a:rPr lang="en-US" altLang="zh-CN" sz="1200" dirty="0">
                <a:effectLst>
                  <a:outerShdw blurRad="50800" dist="38100" dir="2700000" algn="tl" rotWithShape="0">
                    <a:schemeClr val="bg1">
                      <a:alpha val="40000"/>
                    </a:schemeClr>
                  </a:outerShdw>
                </a:effectLst>
              </a:rPr>
              <a:t> to complete GACC’s questionnaire;</a:t>
            </a:r>
            <a:endParaRPr lang="zh-CN" altLang="zh-CN" sz="1200" dirty="0">
              <a:effectLst>
                <a:outerShdw blurRad="50800" dist="38100" dir="2700000" algn="tl" rotWithShape="0">
                  <a:schemeClr val="bg1">
                    <a:alpha val="40000"/>
                  </a:schemeClr>
                </a:outerShdw>
              </a:effectLst>
            </a:endParaRPr>
          </a:p>
          <a:p>
            <a:pPr marL="171450" lvl="0" indent="-171450">
              <a:spcBef>
                <a:spcPts val="600"/>
              </a:spcBef>
              <a:buFont typeface="Wingdings" pitchFamily="2" charset="2"/>
              <a:buChar char="Ø"/>
            </a:pPr>
            <a:r>
              <a:rPr lang="en-US" altLang="zh-CN" sz="1200" dirty="0">
                <a:effectLst>
                  <a:outerShdw blurRad="50800" dist="38100" dir="2700000" algn="tl" rotWithShape="0">
                    <a:schemeClr val="bg1">
                      <a:alpha val="40000"/>
                    </a:schemeClr>
                  </a:outerShdw>
                </a:effectLst>
              </a:rPr>
              <a:t>Keep monitoring GACC’s review process and provide necessary assistance;</a:t>
            </a:r>
            <a:endParaRPr lang="zh-CN" altLang="zh-CN" sz="1200" dirty="0">
              <a:effectLst>
                <a:outerShdw blurRad="50800" dist="38100" dir="2700000" algn="tl" rotWithShape="0">
                  <a:schemeClr val="bg1">
                    <a:alpha val="40000"/>
                  </a:schemeClr>
                </a:outerShdw>
              </a:effectLst>
            </a:endParaRPr>
          </a:p>
          <a:p>
            <a:pPr marL="171450" lvl="0" indent="-171450">
              <a:spcBef>
                <a:spcPts val="600"/>
              </a:spcBef>
              <a:buFont typeface="Wingdings" pitchFamily="2" charset="2"/>
              <a:buChar char="Ø"/>
            </a:pPr>
            <a:r>
              <a:rPr lang="en-US" altLang="zh-CN" sz="1200" dirty="0">
                <a:effectLst>
                  <a:outerShdw blurRad="50800" dist="38100" dir="2700000" algn="tl" rotWithShape="0">
                    <a:schemeClr val="bg1">
                      <a:alpha val="40000"/>
                    </a:schemeClr>
                  </a:outerShdw>
                </a:effectLst>
              </a:rPr>
              <a:t>Guide and supplement till GACC approves and signs protocols with your domestic C.A.</a:t>
            </a:r>
            <a:r>
              <a:rPr lang="en-US" altLang="zh-CN" sz="1200" baseline="30000" dirty="0">
                <a:effectLst>
                  <a:outerShdw blurRad="50800" dist="38100" dir="2700000" algn="tl" rotWithShape="0">
                    <a:schemeClr val="bg1">
                      <a:alpha val="40000"/>
                    </a:schemeClr>
                  </a:outerShdw>
                </a:effectLst>
              </a:rPr>
              <a:t> [1]</a:t>
            </a:r>
            <a:endParaRPr lang="zh-CN" altLang="zh-CN" sz="1200" dirty="0">
              <a:effectLst>
                <a:outerShdw blurRad="50800" dist="38100" dir="2700000" algn="tl" rotWithShape="0">
                  <a:schemeClr val="bg1">
                    <a:alpha val="40000"/>
                  </a:schemeClr>
                </a:outerShdw>
              </a:effectLst>
            </a:endParaRPr>
          </a:p>
          <a:p>
            <a:pPr marL="171450" lvl="0" indent="-171450">
              <a:spcBef>
                <a:spcPts val="600"/>
              </a:spcBef>
              <a:buFont typeface="Wingdings" pitchFamily="2" charset="2"/>
              <a:buChar char="Ø"/>
            </a:pPr>
            <a:r>
              <a:rPr lang="en-US" altLang="zh-CN" sz="1200" dirty="0">
                <a:effectLst>
                  <a:outerShdw blurRad="50800" dist="38100" dir="2700000" algn="tl" rotWithShape="0">
                    <a:schemeClr val="bg1">
                      <a:alpha val="40000"/>
                    </a:schemeClr>
                  </a:outerShdw>
                </a:effectLst>
              </a:rPr>
              <a:t>Guide and assist you to be added in the </a:t>
            </a:r>
            <a:r>
              <a:rPr lang="en-US" altLang="zh-CN" sz="1200" b="1" dirty="0">
                <a:effectLst>
                  <a:outerShdw blurRad="50800" dist="38100" dir="2700000" algn="tl" rotWithShape="0">
                    <a:schemeClr val="bg1">
                      <a:alpha val="40000"/>
                    </a:schemeClr>
                  </a:outerShdw>
                </a:effectLst>
              </a:rPr>
              <a:t>GACC list</a:t>
            </a:r>
            <a:r>
              <a:rPr lang="en-US" altLang="zh-CN" sz="1200" dirty="0">
                <a:effectLst>
                  <a:outerShdw blurRad="50800" dist="38100" dir="2700000" algn="tl" rotWithShape="0">
                    <a:schemeClr val="bg1">
                      <a:alpha val="40000"/>
                    </a:schemeClr>
                  </a:outerShdw>
                </a:effectLst>
              </a:rPr>
              <a:t> of “approved export countries/regions and products”</a:t>
            </a:r>
            <a:endParaRPr lang="zh-CN" altLang="zh-CN" sz="1200" dirty="0">
              <a:effectLst>
                <a:outerShdw blurRad="50800" dist="38100" dir="2700000" algn="tl" rotWithShape="0">
                  <a:schemeClr val="bg1">
                    <a:alpha val="40000"/>
                  </a:schemeClr>
                </a:outerShdw>
              </a:effectLst>
            </a:endParaRPr>
          </a:p>
        </p:txBody>
      </p:sp>
      <p:sp>
        <p:nvSpPr>
          <p:cNvPr id="113" name="矩形 112"/>
          <p:cNvSpPr/>
          <p:nvPr/>
        </p:nvSpPr>
        <p:spPr>
          <a:xfrm>
            <a:off x="4139952" y="1649859"/>
            <a:ext cx="2551890" cy="2094419"/>
          </a:xfrm>
          <a:prstGeom prst="rect">
            <a:avLst/>
          </a:prstGeom>
          <a:blipFill dpi="0" rotWithShape="1">
            <a:blip r:embed="rId5">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70695" y="3867894"/>
            <a:ext cx="419626" cy="4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60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 name="矩形 89"/>
          <p:cNvSpPr/>
          <p:nvPr/>
        </p:nvSpPr>
        <p:spPr>
          <a:xfrm>
            <a:off x="2411760" y="843558"/>
            <a:ext cx="6336704" cy="3727851"/>
          </a:xfrm>
          <a:prstGeom prst="rect">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grpSp>
        <p:nvGrpSpPr>
          <p:cNvPr id="4105" name="组合 4104"/>
          <p:cNvGrpSpPr/>
          <p:nvPr/>
        </p:nvGrpSpPr>
        <p:grpSpPr>
          <a:xfrm>
            <a:off x="2267744" y="915566"/>
            <a:ext cx="5169310" cy="572656"/>
            <a:chOff x="2267744" y="915566"/>
            <a:chExt cx="5169310" cy="572656"/>
          </a:xfrm>
          <a:gradFill flip="none" rotWithShape="1">
            <a:gsLst>
              <a:gs pos="0">
                <a:srgbClr val="183495"/>
              </a:gs>
              <a:gs pos="50000">
                <a:srgbClr val="0070C0"/>
              </a:gs>
              <a:gs pos="100000">
                <a:srgbClr val="2B99E4"/>
              </a:gs>
            </a:gsLst>
            <a:path path="circle">
              <a:fillToRect r="100000" b="100000"/>
            </a:path>
            <a:tileRect l="-100000" t="-100000"/>
          </a:gradFill>
        </p:grpSpPr>
        <p:sp>
          <p:nvSpPr>
            <p:cNvPr id="95" name="矩形 94"/>
            <p:cNvSpPr/>
            <p:nvPr/>
          </p:nvSpPr>
          <p:spPr>
            <a:xfrm>
              <a:off x="2267744" y="915566"/>
              <a:ext cx="4966846" cy="572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7" name="直角三角形 4096"/>
            <p:cNvSpPr/>
            <p:nvPr/>
          </p:nvSpPr>
          <p:spPr>
            <a:xfrm rot="13500000">
              <a:off x="7032125" y="999429"/>
              <a:ext cx="404929" cy="4049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标题 1"/>
          <p:cNvSpPr txBox="1">
            <a:spLocks/>
          </p:cNvSpPr>
          <p:nvPr/>
        </p:nvSpPr>
        <p:spPr>
          <a:xfrm>
            <a:off x="467544" y="195486"/>
            <a:ext cx="3384376" cy="576064"/>
          </a:xfrm>
          <a:prstGeom prst="rect">
            <a:avLst/>
          </a:prstGeom>
        </p:spPr>
        <p:txBody>
          <a:bodyPr vert="horz" lIns="68564" tIns="34283" rIns="68564" bIns="34283" rtlCol="0" anchor="ctr">
            <a:noAutofit/>
          </a:bodyPr>
          <a:lstStyle>
            <a:lvl1pPr algn="ctr" defTabSz="914206"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rgbClr val="002060"/>
                </a:solidFill>
                <a:latin typeface="Arial" pitchFamily="34" charset="0"/>
                <a:cs typeface="Arial" pitchFamily="34" charset="0"/>
              </a:rPr>
              <a:t>GACC entry, registration and compliance services</a:t>
            </a:r>
            <a:endParaRPr lang="zh-CN" altLang="en-US" sz="1800" dirty="0">
              <a:solidFill>
                <a:srgbClr val="002060"/>
              </a:solidFill>
              <a:latin typeface="Arial" pitchFamily="34" charset="0"/>
              <a:cs typeface="Arial" pitchFamily="34" charset="0"/>
            </a:endParaRPr>
          </a:p>
        </p:txBody>
      </p:sp>
      <p:sp>
        <p:nvSpPr>
          <p:cNvPr id="26" name="矩形 25"/>
          <p:cNvSpPr/>
          <p:nvPr/>
        </p:nvSpPr>
        <p:spPr>
          <a:xfrm>
            <a:off x="323529" y="195486"/>
            <a:ext cx="144016" cy="5760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333"/>
            <a:endParaRPr lang="zh-CN" altLang="en-US">
              <a:solidFill>
                <a:prstClr val="white"/>
              </a:solidFill>
            </a:endParaRPr>
          </a:p>
        </p:txBody>
      </p:sp>
      <p:grpSp>
        <p:nvGrpSpPr>
          <p:cNvPr id="86" name="组合 85"/>
          <p:cNvGrpSpPr/>
          <p:nvPr/>
        </p:nvGrpSpPr>
        <p:grpSpPr>
          <a:xfrm>
            <a:off x="1229491" y="1796558"/>
            <a:ext cx="302034" cy="265660"/>
            <a:chOff x="1635297" y="2211709"/>
            <a:chExt cx="302034" cy="265660"/>
          </a:xfrm>
        </p:grpSpPr>
        <p:sp>
          <p:nvSpPr>
            <p:cNvPr id="81" name="平行四边形 80"/>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85" name="平行四边形 84"/>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grpSp>
        <p:nvGrpSpPr>
          <p:cNvPr id="3" name="组合 2"/>
          <p:cNvGrpSpPr/>
          <p:nvPr/>
        </p:nvGrpSpPr>
        <p:grpSpPr>
          <a:xfrm>
            <a:off x="942252" y="920057"/>
            <a:ext cx="876502" cy="876502"/>
            <a:chOff x="755576" y="843558"/>
            <a:chExt cx="1249865" cy="1249865"/>
          </a:xfrm>
        </p:grpSpPr>
        <p:grpSp>
          <p:nvGrpSpPr>
            <p:cNvPr id="15" name="组合 14"/>
            <p:cNvGrpSpPr/>
            <p:nvPr/>
          </p:nvGrpSpPr>
          <p:grpSpPr>
            <a:xfrm>
              <a:off x="755576" y="843558"/>
              <a:ext cx="1249865" cy="1249865"/>
              <a:chOff x="1244157" y="1476156"/>
              <a:chExt cx="1455635" cy="1455635"/>
            </a:xfrm>
          </p:grpSpPr>
          <p:sp>
            <p:nvSpPr>
              <p:cNvPr id="68" name="椭圆 67"/>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09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4849" y="1183297"/>
              <a:ext cx="771317" cy="5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组合 1"/>
          <p:cNvGrpSpPr/>
          <p:nvPr/>
        </p:nvGrpSpPr>
        <p:grpSpPr>
          <a:xfrm>
            <a:off x="755575" y="2093174"/>
            <a:ext cx="1249865" cy="1249865"/>
            <a:chOff x="942257" y="2436127"/>
            <a:chExt cx="876502" cy="876502"/>
          </a:xfrm>
        </p:grpSpPr>
        <p:grpSp>
          <p:nvGrpSpPr>
            <p:cNvPr id="70" name="组合 69"/>
            <p:cNvGrpSpPr/>
            <p:nvPr/>
          </p:nvGrpSpPr>
          <p:grpSpPr>
            <a:xfrm>
              <a:off x="942257" y="2436127"/>
              <a:ext cx="876502" cy="876502"/>
              <a:chOff x="1244157" y="1476156"/>
              <a:chExt cx="1455635" cy="1455635"/>
            </a:xfrm>
          </p:grpSpPr>
          <p:sp>
            <p:nvSpPr>
              <p:cNvPr id="71" name="椭圆 70"/>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80280" y="2670814"/>
              <a:ext cx="400450" cy="40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03" name="TextBox 4102"/>
          <p:cNvSpPr txBox="1"/>
          <p:nvPr/>
        </p:nvSpPr>
        <p:spPr>
          <a:xfrm>
            <a:off x="2627784" y="993021"/>
            <a:ext cx="4752528" cy="461665"/>
          </a:xfrm>
          <a:prstGeom prst="rect">
            <a:avLst/>
          </a:prstGeom>
          <a:noFill/>
        </p:spPr>
        <p:txBody>
          <a:bodyPr wrap="square" numCol="1" rtlCol="0">
            <a:spAutoFit/>
          </a:bodyPr>
          <a:lstStyle/>
          <a:p>
            <a:r>
              <a:rPr lang="en-US" altLang="zh-CN" sz="2400" dirty="0" smtClean="0">
                <a:solidFill>
                  <a:schemeClr val="bg1"/>
                </a:solidFill>
                <a:latin typeface="Century Gothic" pitchFamily="34" charset="0"/>
              </a:rPr>
              <a:t>GACC Registration Service</a:t>
            </a:r>
            <a:endParaRPr lang="zh-CN" altLang="en-US" sz="2400" dirty="0" smtClean="0">
              <a:solidFill>
                <a:schemeClr val="bg1"/>
              </a:solidFill>
              <a:latin typeface="Century Gothic" pitchFamily="34" charset="0"/>
            </a:endParaRPr>
          </a:p>
        </p:txBody>
      </p:sp>
      <p:grpSp>
        <p:nvGrpSpPr>
          <p:cNvPr id="30" name="组合 29"/>
          <p:cNvGrpSpPr/>
          <p:nvPr/>
        </p:nvGrpSpPr>
        <p:grpSpPr>
          <a:xfrm>
            <a:off x="942257" y="3639463"/>
            <a:ext cx="876502" cy="876502"/>
            <a:chOff x="1244157" y="1476156"/>
            <a:chExt cx="1455635" cy="1455635"/>
          </a:xfrm>
        </p:grpSpPr>
        <p:sp>
          <p:nvSpPr>
            <p:cNvPr id="31" name="椭圆 30"/>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1229491" y="3346363"/>
            <a:ext cx="302034" cy="265660"/>
            <a:chOff x="1635297" y="2211709"/>
            <a:chExt cx="302034" cy="265660"/>
          </a:xfrm>
        </p:grpSpPr>
        <p:sp>
          <p:nvSpPr>
            <p:cNvPr id="34" name="平行四边形 33"/>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35" name="平行四边形 34"/>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sp>
        <p:nvSpPr>
          <p:cNvPr id="45" name="直角三角形 44"/>
          <p:cNvSpPr/>
          <p:nvPr/>
        </p:nvSpPr>
        <p:spPr>
          <a:xfrm rot="10800000">
            <a:off x="2267252" y="1488222"/>
            <a:ext cx="144507" cy="139775"/>
          </a:xfrm>
          <a:prstGeom prst="rtTriangle">
            <a:avLst/>
          </a:prstGeom>
          <a:solidFill>
            <a:srgbClr val="2B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6466880" y="2497212"/>
            <a:ext cx="2165979" cy="2215991"/>
          </a:xfrm>
          <a:prstGeom prst="rect">
            <a:avLst/>
          </a:prstGeom>
          <a:noFill/>
        </p:spPr>
        <p:txBody>
          <a:bodyPr wrap="none" numCol="1" rtlCol="0">
            <a:spAutoFit/>
          </a:bodyPr>
          <a:lstStyle/>
          <a:p>
            <a:pPr algn="ctr"/>
            <a:r>
              <a:rPr lang="en-US" altLang="zh-CN" sz="13800" b="1" dirty="0" smtClean="0">
                <a:solidFill>
                  <a:srgbClr val="E1E1E1"/>
                </a:solidFill>
                <a:latin typeface="Century Gothic" pitchFamily="34" charset="0"/>
              </a:rPr>
              <a:t>02</a:t>
            </a:r>
            <a:endParaRPr lang="zh-CN" altLang="en-US" sz="13800" b="1" dirty="0" smtClean="0">
              <a:solidFill>
                <a:srgbClr val="E1E1E1"/>
              </a:solidFill>
              <a:latin typeface="Century Gothic" pitchFamily="34" charset="0"/>
            </a:endParaRPr>
          </a:p>
        </p:txBody>
      </p:sp>
      <p:sp>
        <p:nvSpPr>
          <p:cNvPr id="92" name="TextBox 91"/>
          <p:cNvSpPr txBox="1"/>
          <p:nvPr/>
        </p:nvSpPr>
        <p:spPr>
          <a:xfrm>
            <a:off x="2627784" y="1556230"/>
            <a:ext cx="5832648" cy="3068526"/>
          </a:xfrm>
          <a:prstGeom prst="rect">
            <a:avLst/>
          </a:prstGeom>
          <a:noFill/>
        </p:spPr>
        <p:txBody>
          <a:bodyPr wrap="square" lIns="91434" tIns="45717" rIns="91434" bIns="45717" rtlCol="0">
            <a:spAutoFit/>
          </a:bodyPr>
          <a:lstStyle/>
          <a:p>
            <a:pPr algn="dist" defTabSz="685603">
              <a:lnSpc>
                <a:spcPct val="110000"/>
              </a:lnSpc>
              <a:spcBef>
                <a:spcPts val="675"/>
              </a:spcBef>
            </a:pPr>
            <a:r>
              <a:rPr lang="en-US" altLang="zh-CN" sz="1200" dirty="0" smtClean="0">
                <a:solidFill>
                  <a:prstClr val="black"/>
                </a:solidFill>
                <a:ea typeface="Arial Unicode MS" pitchFamily="34" charset="-122"/>
                <a:cs typeface="Arial" pitchFamily="34" charset="0"/>
              </a:rPr>
              <a:t>In accordance with </a:t>
            </a:r>
            <a:r>
              <a:rPr lang="en-US" altLang="zh-CN" sz="1200" i="1" dirty="0" smtClean="0">
                <a:solidFill>
                  <a:prstClr val="black"/>
                </a:solidFill>
                <a:ea typeface="Arial Unicode MS" pitchFamily="34" charset="-122"/>
                <a:cs typeface="Arial" pitchFamily="34" charset="0"/>
              </a:rPr>
              <a:t>GACC Decree 248, Article 1-4 </a:t>
            </a:r>
            <a:r>
              <a:rPr lang="en-US" altLang="zh-CN" sz="1200" dirty="0" smtClean="0">
                <a:solidFill>
                  <a:prstClr val="black"/>
                </a:solidFill>
                <a:ea typeface="Arial Unicode MS" pitchFamily="34" charset="-122"/>
                <a:cs typeface="Arial" pitchFamily="34" charset="0"/>
              </a:rPr>
              <a:t>and </a:t>
            </a:r>
            <a:r>
              <a:rPr lang="en-US" altLang="zh-CN" sz="1200" i="1" dirty="0" smtClean="0">
                <a:solidFill>
                  <a:prstClr val="black"/>
                </a:solidFill>
                <a:ea typeface="Arial Unicode MS" pitchFamily="34" charset="-122"/>
                <a:cs typeface="Arial" pitchFamily="34" charset="0"/>
              </a:rPr>
              <a:t>GACC Decree 249, Article 18</a:t>
            </a:r>
            <a:r>
              <a:rPr lang="en-US" altLang="zh-CN" sz="1200" dirty="0" smtClean="0">
                <a:solidFill>
                  <a:prstClr val="black"/>
                </a:solidFill>
                <a:ea typeface="Arial Unicode MS" pitchFamily="34" charset="-122"/>
                <a:cs typeface="Arial" pitchFamily="34" charset="0"/>
              </a:rPr>
              <a:t>, </a:t>
            </a:r>
            <a:r>
              <a:rPr lang="en-US" altLang="zh-CN" sz="1200" b="1" dirty="0" smtClean="0">
                <a:solidFill>
                  <a:prstClr val="black"/>
                </a:solidFill>
                <a:ea typeface="Arial Unicode MS" pitchFamily="34" charset="-122"/>
                <a:cs typeface="Arial" pitchFamily="34" charset="0"/>
              </a:rPr>
              <a:t>all overseas manufacturer, processor and storage facilities of imported foods shall obtain </a:t>
            </a:r>
          </a:p>
          <a:p>
            <a:pPr defTabSz="685603">
              <a:lnSpc>
                <a:spcPct val="110000"/>
              </a:lnSpc>
            </a:pPr>
            <a:r>
              <a:rPr lang="en-US" altLang="zh-CN" sz="1200" b="1" dirty="0" smtClean="0">
                <a:solidFill>
                  <a:prstClr val="black"/>
                </a:solidFill>
                <a:ea typeface="Arial Unicode MS" pitchFamily="34" charset="-122"/>
                <a:cs typeface="Arial" pitchFamily="34" charset="0"/>
              </a:rPr>
              <a:t>registration with GACC</a:t>
            </a:r>
            <a:r>
              <a:rPr lang="en-US" altLang="zh-CN" sz="1200" dirty="0" smtClean="0">
                <a:solidFill>
                  <a:prstClr val="black"/>
                </a:solidFill>
                <a:ea typeface="Arial Unicode MS" pitchFamily="34" charset="-122"/>
                <a:cs typeface="Arial" pitchFamily="34" charset="0"/>
              </a:rPr>
              <a:t>. </a:t>
            </a:r>
          </a:p>
          <a:p>
            <a:pPr algn="dist" defTabSz="685603">
              <a:lnSpc>
                <a:spcPct val="110000"/>
              </a:lnSpc>
              <a:spcBef>
                <a:spcPts val="675"/>
              </a:spcBef>
            </a:pPr>
            <a:r>
              <a:rPr lang="en-US" altLang="zh-CN" sz="1200" dirty="0" smtClean="0">
                <a:solidFill>
                  <a:prstClr val="black"/>
                </a:solidFill>
                <a:ea typeface="Arial Unicode MS" pitchFamily="34" charset="-122"/>
                <a:cs typeface="Arial" pitchFamily="34" charset="0"/>
              </a:rPr>
              <a:t>For more than a decade, our </a:t>
            </a:r>
            <a:r>
              <a:rPr lang="en-US" altLang="zh-CN" sz="1200" b="1" dirty="0" smtClean="0">
                <a:solidFill>
                  <a:prstClr val="black"/>
                </a:solidFill>
                <a:ea typeface="Arial Unicode MS" pitchFamily="34" charset="-122"/>
                <a:cs typeface="Arial" pitchFamily="34" charset="0"/>
              </a:rPr>
              <a:t>GACC Registration Service</a:t>
            </a:r>
            <a:r>
              <a:rPr lang="en-US" altLang="zh-CN" sz="1200" dirty="0" smtClean="0">
                <a:solidFill>
                  <a:prstClr val="black"/>
                </a:solidFill>
                <a:ea typeface="Arial Unicode MS" pitchFamily="34" charset="-122"/>
                <a:cs typeface="Arial" pitchFamily="34" charset="0"/>
              </a:rPr>
              <a:t> team has been dedicated to provide professional, efficient one-stop registration services to global food manufacturing </a:t>
            </a:r>
          </a:p>
          <a:p>
            <a:pPr defTabSz="685603">
              <a:lnSpc>
                <a:spcPct val="110000"/>
              </a:lnSpc>
            </a:pPr>
            <a:r>
              <a:rPr lang="en-US" altLang="zh-CN" sz="1200" dirty="0" smtClean="0">
                <a:solidFill>
                  <a:prstClr val="black"/>
                </a:solidFill>
                <a:ea typeface="Arial Unicode MS" pitchFamily="34" charset="-122"/>
                <a:cs typeface="Arial" pitchFamily="34" charset="0"/>
              </a:rPr>
              <a:t>enterprises. Our Service contents and procedures include but not limited to:</a:t>
            </a:r>
          </a:p>
          <a:p>
            <a:pPr marL="171450" indent="-171450" defTabSz="685603">
              <a:lnSpc>
                <a:spcPct val="110000"/>
              </a:lnSpc>
              <a:spcBef>
                <a:spcPts val="675"/>
              </a:spcBef>
              <a:buFont typeface="Wingdings" pitchFamily="2" charset="2"/>
              <a:buChar char="Ø"/>
            </a:pPr>
            <a:r>
              <a:rPr lang="en-US" altLang="zh-CN" sz="1200" dirty="0" smtClean="0">
                <a:solidFill>
                  <a:prstClr val="black"/>
                </a:solidFill>
                <a:ea typeface="Arial Unicode MS" pitchFamily="34" charset="-122"/>
                <a:cs typeface="Arial" pitchFamily="34" charset="0"/>
              </a:rPr>
              <a:t>Step-by-step assistance, guidance and services starting with categorizing your products and deciding the best registration approach for you;</a:t>
            </a:r>
          </a:p>
          <a:p>
            <a:pPr marL="171450" indent="-171450" defTabSz="685603">
              <a:lnSpc>
                <a:spcPct val="110000"/>
              </a:lnSpc>
              <a:spcBef>
                <a:spcPts val="675"/>
              </a:spcBef>
              <a:buFont typeface="Wingdings" pitchFamily="2" charset="2"/>
              <a:buChar char="Ø"/>
            </a:pPr>
            <a:r>
              <a:rPr lang="en-US" altLang="zh-CN" sz="1200" dirty="0" smtClean="0">
                <a:solidFill>
                  <a:prstClr val="black"/>
                </a:solidFill>
                <a:ea typeface="Arial Unicode MS" pitchFamily="34" charset="-122"/>
                <a:cs typeface="Arial" pitchFamily="34" charset="0"/>
              </a:rPr>
              <a:t>Request, guide and assist your domestic C.A.</a:t>
            </a:r>
            <a:r>
              <a:rPr lang="en-US" altLang="zh-CN" sz="1200" baseline="30000" dirty="0"/>
              <a:t> [1]</a:t>
            </a:r>
            <a:r>
              <a:rPr lang="en-US" altLang="zh-CN" sz="1200" dirty="0" smtClean="0">
                <a:solidFill>
                  <a:prstClr val="black"/>
                </a:solidFill>
                <a:ea typeface="Arial Unicode MS" pitchFamily="34" charset="-122"/>
                <a:cs typeface="Arial" pitchFamily="34" charset="0"/>
              </a:rPr>
              <a:t> to create an account for you if needed;</a:t>
            </a:r>
          </a:p>
          <a:p>
            <a:pPr marL="171450" indent="-171450" defTabSz="685603">
              <a:lnSpc>
                <a:spcPct val="110000"/>
              </a:lnSpc>
              <a:spcBef>
                <a:spcPts val="675"/>
              </a:spcBef>
              <a:buFont typeface="Wingdings" pitchFamily="2" charset="2"/>
              <a:buChar char="Ø"/>
            </a:pPr>
            <a:r>
              <a:rPr lang="en-US" altLang="zh-CN" sz="1200" dirty="0" smtClean="0">
                <a:solidFill>
                  <a:prstClr val="black"/>
                </a:solidFill>
                <a:ea typeface="Arial Unicode MS" pitchFamily="34" charset="-122"/>
                <a:cs typeface="Arial" pitchFamily="34" charset="0"/>
              </a:rPr>
              <a:t>Fill in the application information in the correct form;</a:t>
            </a:r>
          </a:p>
          <a:p>
            <a:pPr marL="171450" indent="-171450" defTabSz="685603">
              <a:lnSpc>
                <a:spcPct val="110000"/>
              </a:lnSpc>
              <a:spcBef>
                <a:spcPts val="675"/>
              </a:spcBef>
              <a:buFont typeface="Wingdings" pitchFamily="2" charset="2"/>
              <a:buChar char="Ø"/>
            </a:pPr>
            <a:r>
              <a:rPr lang="en-US" altLang="zh-CN" sz="1200" dirty="0">
                <a:solidFill>
                  <a:prstClr val="black"/>
                </a:solidFill>
                <a:ea typeface="Arial Unicode MS" pitchFamily="34" charset="-122"/>
                <a:cs typeface="Arial" pitchFamily="34" charset="0"/>
              </a:rPr>
              <a:t>Guide and assist you to prepare for registration materials before submitting to GACC or your C.A.</a:t>
            </a:r>
            <a:r>
              <a:rPr lang="en-US" altLang="zh-CN" sz="1200" baseline="30000" dirty="0"/>
              <a:t> [1]</a:t>
            </a:r>
            <a:r>
              <a:rPr lang="en-US" altLang="zh-CN" sz="1200" dirty="0">
                <a:solidFill>
                  <a:prstClr val="black"/>
                </a:solidFill>
                <a:ea typeface="Arial Unicode MS" pitchFamily="34" charset="-122"/>
                <a:cs typeface="Arial" pitchFamily="34" charset="0"/>
              </a:rPr>
              <a:t> for their inspections</a:t>
            </a:r>
            <a:r>
              <a:rPr lang="en-US" altLang="zh-CN" sz="1200" dirty="0" smtClean="0">
                <a:solidFill>
                  <a:prstClr val="black"/>
                </a:solidFill>
                <a:ea typeface="Arial Unicode MS" pitchFamily="34" charset="-122"/>
                <a:cs typeface="Arial" pitchFamily="34" charset="0"/>
              </a:rPr>
              <a:t>;</a:t>
            </a:r>
            <a:endParaRPr lang="en-US" altLang="zh-CN" sz="1200" dirty="0">
              <a:solidFill>
                <a:prstClr val="black"/>
              </a:solidFill>
              <a:ea typeface="Arial Unicode MS" pitchFamily="34" charset="-122"/>
              <a:cs typeface="Arial" pitchFamily="34" charset="0"/>
            </a:endParaRPr>
          </a:p>
        </p:txBody>
      </p:sp>
      <p:sp>
        <p:nvSpPr>
          <p:cNvPr id="47" name="TextBox 46"/>
          <p:cNvSpPr txBox="1"/>
          <p:nvPr/>
        </p:nvSpPr>
        <p:spPr>
          <a:xfrm>
            <a:off x="4932040" y="4571409"/>
            <a:ext cx="3813014" cy="261610"/>
          </a:xfrm>
          <a:prstGeom prst="rect">
            <a:avLst/>
          </a:prstGeom>
          <a:noFill/>
        </p:spPr>
        <p:txBody>
          <a:bodyPr wrap="square" numCol="1" rtlCol="0">
            <a:spAutoFit/>
          </a:bodyPr>
          <a:lstStyle/>
          <a:p>
            <a:pPr algn="r"/>
            <a:r>
              <a:rPr lang="en-US" altLang="zh-CN" sz="1100" i="1" dirty="0" smtClean="0"/>
              <a:t>[1] ‘C.A.’ stands for ‘competent authority’</a:t>
            </a:r>
            <a:endParaRPr lang="zh-CN" altLang="en-US" sz="1100" i="1" dirty="0" smtClean="0"/>
          </a:p>
        </p:txBody>
      </p:sp>
      <p:sp>
        <p:nvSpPr>
          <p:cNvPr id="48" name="矩形 47"/>
          <p:cNvSpPr/>
          <p:nvPr/>
        </p:nvSpPr>
        <p:spPr>
          <a:xfrm>
            <a:off x="4139952" y="1649859"/>
            <a:ext cx="2551890" cy="2094419"/>
          </a:xfrm>
          <a:prstGeom prst="rect">
            <a:avLst/>
          </a:prstGeom>
          <a:blipFill dpi="0" rotWithShape="1">
            <a:blip r:embed="rId5">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70695" y="3867894"/>
            <a:ext cx="419626" cy="4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94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 name="矩形 89"/>
          <p:cNvSpPr/>
          <p:nvPr/>
        </p:nvSpPr>
        <p:spPr>
          <a:xfrm>
            <a:off x="2411760" y="843558"/>
            <a:ext cx="6336704" cy="3914854"/>
          </a:xfrm>
          <a:prstGeom prst="rect">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3" rIns="68561" bIns="34283" spcCol="0" rtlCol="0" anchor="ctr"/>
          <a:lstStyle/>
          <a:p>
            <a:pPr algn="ctr" defTabSz="685603"/>
            <a:endParaRPr lang="zh-CN" altLang="en-US" sz="1400">
              <a:solidFill>
                <a:prstClr val="white"/>
              </a:solidFill>
            </a:endParaRPr>
          </a:p>
        </p:txBody>
      </p:sp>
      <p:grpSp>
        <p:nvGrpSpPr>
          <p:cNvPr id="4105" name="组合 4104"/>
          <p:cNvGrpSpPr/>
          <p:nvPr/>
        </p:nvGrpSpPr>
        <p:grpSpPr>
          <a:xfrm>
            <a:off x="2267744" y="915566"/>
            <a:ext cx="5169310" cy="572656"/>
            <a:chOff x="2267744" y="915566"/>
            <a:chExt cx="5169310" cy="572656"/>
          </a:xfrm>
          <a:gradFill flip="none" rotWithShape="1">
            <a:gsLst>
              <a:gs pos="0">
                <a:srgbClr val="183495"/>
              </a:gs>
              <a:gs pos="50000">
                <a:srgbClr val="0070C0"/>
              </a:gs>
              <a:gs pos="100000">
                <a:srgbClr val="2B99E4"/>
              </a:gs>
            </a:gsLst>
            <a:path path="circle">
              <a:fillToRect r="100000" b="100000"/>
            </a:path>
            <a:tileRect l="-100000" t="-100000"/>
          </a:gradFill>
        </p:grpSpPr>
        <p:sp>
          <p:nvSpPr>
            <p:cNvPr id="95" name="矩形 94"/>
            <p:cNvSpPr/>
            <p:nvPr/>
          </p:nvSpPr>
          <p:spPr>
            <a:xfrm>
              <a:off x="2267744" y="915566"/>
              <a:ext cx="4966846" cy="572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7" name="直角三角形 4096"/>
            <p:cNvSpPr/>
            <p:nvPr/>
          </p:nvSpPr>
          <p:spPr>
            <a:xfrm rot="13500000">
              <a:off x="7032125" y="999429"/>
              <a:ext cx="404929" cy="4049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标题 1"/>
          <p:cNvSpPr txBox="1">
            <a:spLocks/>
          </p:cNvSpPr>
          <p:nvPr/>
        </p:nvSpPr>
        <p:spPr>
          <a:xfrm>
            <a:off x="467544" y="195486"/>
            <a:ext cx="3384376" cy="576064"/>
          </a:xfrm>
          <a:prstGeom prst="rect">
            <a:avLst/>
          </a:prstGeom>
        </p:spPr>
        <p:txBody>
          <a:bodyPr vert="horz" lIns="68564" tIns="34283" rIns="68564" bIns="34283" rtlCol="0" anchor="ctr">
            <a:noAutofit/>
          </a:bodyPr>
          <a:lstStyle>
            <a:lvl1pPr algn="ctr" defTabSz="914206"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smtClean="0">
                <a:solidFill>
                  <a:srgbClr val="002060"/>
                </a:solidFill>
                <a:latin typeface="Arial" pitchFamily="34" charset="0"/>
                <a:cs typeface="Arial" pitchFamily="34" charset="0"/>
              </a:rPr>
              <a:t>GACC entry, registration and compliance services</a:t>
            </a:r>
            <a:endParaRPr lang="zh-CN" altLang="en-US" sz="1800" dirty="0">
              <a:solidFill>
                <a:srgbClr val="002060"/>
              </a:solidFill>
              <a:latin typeface="Arial" pitchFamily="34" charset="0"/>
              <a:cs typeface="Arial" pitchFamily="34" charset="0"/>
            </a:endParaRPr>
          </a:p>
        </p:txBody>
      </p:sp>
      <p:sp>
        <p:nvSpPr>
          <p:cNvPr id="26" name="矩形 25"/>
          <p:cNvSpPr/>
          <p:nvPr/>
        </p:nvSpPr>
        <p:spPr>
          <a:xfrm>
            <a:off x="323529" y="195486"/>
            <a:ext cx="144016" cy="5760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333"/>
            <a:endParaRPr lang="zh-CN" altLang="en-US">
              <a:solidFill>
                <a:prstClr val="white"/>
              </a:solidFill>
            </a:endParaRPr>
          </a:p>
        </p:txBody>
      </p:sp>
      <p:grpSp>
        <p:nvGrpSpPr>
          <p:cNvPr id="86" name="组合 85"/>
          <p:cNvGrpSpPr/>
          <p:nvPr/>
        </p:nvGrpSpPr>
        <p:grpSpPr>
          <a:xfrm>
            <a:off x="1229491" y="1796558"/>
            <a:ext cx="302034" cy="265660"/>
            <a:chOff x="1635297" y="2211709"/>
            <a:chExt cx="302034" cy="265660"/>
          </a:xfrm>
        </p:grpSpPr>
        <p:sp>
          <p:nvSpPr>
            <p:cNvPr id="81" name="平行四边形 80"/>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85" name="平行四边形 84"/>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grpSp>
        <p:nvGrpSpPr>
          <p:cNvPr id="3" name="组合 2"/>
          <p:cNvGrpSpPr/>
          <p:nvPr/>
        </p:nvGrpSpPr>
        <p:grpSpPr>
          <a:xfrm>
            <a:off x="942252" y="920057"/>
            <a:ext cx="876502" cy="876502"/>
            <a:chOff x="755576" y="843558"/>
            <a:chExt cx="1249865" cy="1249865"/>
          </a:xfrm>
        </p:grpSpPr>
        <p:grpSp>
          <p:nvGrpSpPr>
            <p:cNvPr id="15" name="组合 14"/>
            <p:cNvGrpSpPr/>
            <p:nvPr/>
          </p:nvGrpSpPr>
          <p:grpSpPr>
            <a:xfrm>
              <a:off x="755576" y="843558"/>
              <a:ext cx="1249865" cy="1249865"/>
              <a:chOff x="1244157" y="1476156"/>
              <a:chExt cx="1455635" cy="1455635"/>
            </a:xfrm>
          </p:grpSpPr>
          <p:sp>
            <p:nvSpPr>
              <p:cNvPr id="68" name="椭圆 67"/>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09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4849" y="1183297"/>
              <a:ext cx="771317" cy="5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组合 1"/>
          <p:cNvGrpSpPr/>
          <p:nvPr/>
        </p:nvGrpSpPr>
        <p:grpSpPr>
          <a:xfrm>
            <a:off x="755575" y="2093174"/>
            <a:ext cx="1249865" cy="1249865"/>
            <a:chOff x="942257" y="2436127"/>
            <a:chExt cx="876502" cy="876502"/>
          </a:xfrm>
        </p:grpSpPr>
        <p:grpSp>
          <p:nvGrpSpPr>
            <p:cNvPr id="70" name="组合 69"/>
            <p:cNvGrpSpPr/>
            <p:nvPr/>
          </p:nvGrpSpPr>
          <p:grpSpPr>
            <a:xfrm>
              <a:off x="942257" y="2436127"/>
              <a:ext cx="876502" cy="876502"/>
              <a:chOff x="1244157" y="1476156"/>
              <a:chExt cx="1455635" cy="1455635"/>
            </a:xfrm>
          </p:grpSpPr>
          <p:sp>
            <p:nvSpPr>
              <p:cNvPr id="71" name="椭圆 70"/>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80280" y="2670814"/>
              <a:ext cx="400450" cy="40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03" name="TextBox 4102"/>
          <p:cNvSpPr txBox="1"/>
          <p:nvPr/>
        </p:nvSpPr>
        <p:spPr>
          <a:xfrm>
            <a:off x="2627784" y="993021"/>
            <a:ext cx="4752528" cy="461665"/>
          </a:xfrm>
          <a:prstGeom prst="rect">
            <a:avLst/>
          </a:prstGeom>
          <a:noFill/>
        </p:spPr>
        <p:txBody>
          <a:bodyPr wrap="square" numCol="1" rtlCol="0">
            <a:spAutoFit/>
          </a:bodyPr>
          <a:lstStyle/>
          <a:p>
            <a:r>
              <a:rPr lang="en-US" altLang="zh-CN" sz="2400" dirty="0" smtClean="0">
                <a:solidFill>
                  <a:schemeClr val="bg1"/>
                </a:solidFill>
                <a:latin typeface="Century Gothic" pitchFamily="34" charset="0"/>
              </a:rPr>
              <a:t>GACC Registration Service</a:t>
            </a:r>
            <a:endParaRPr lang="zh-CN" altLang="en-US" sz="2400" dirty="0" smtClean="0">
              <a:solidFill>
                <a:schemeClr val="bg1"/>
              </a:solidFill>
              <a:latin typeface="Century Gothic" pitchFamily="34" charset="0"/>
            </a:endParaRPr>
          </a:p>
        </p:txBody>
      </p:sp>
      <p:grpSp>
        <p:nvGrpSpPr>
          <p:cNvPr id="30" name="组合 29"/>
          <p:cNvGrpSpPr/>
          <p:nvPr/>
        </p:nvGrpSpPr>
        <p:grpSpPr>
          <a:xfrm>
            <a:off x="942257" y="3639463"/>
            <a:ext cx="876502" cy="876502"/>
            <a:chOff x="1244157" y="1476156"/>
            <a:chExt cx="1455635" cy="1455635"/>
          </a:xfrm>
        </p:grpSpPr>
        <p:sp>
          <p:nvSpPr>
            <p:cNvPr id="31" name="椭圆 30"/>
            <p:cNvSpPr/>
            <p:nvPr/>
          </p:nvSpPr>
          <p:spPr>
            <a:xfrm>
              <a:off x="1244157" y="1476156"/>
              <a:ext cx="1455635" cy="1455635"/>
            </a:xfrm>
            <a:prstGeom prst="ellipse">
              <a:avLst/>
            </a:prstGeom>
            <a:solidFill>
              <a:srgbClr val="1640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418227" y="1650226"/>
              <a:ext cx="1107493" cy="1107493"/>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1229491" y="3346363"/>
            <a:ext cx="302034" cy="265660"/>
            <a:chOff x="1635297" y="2211709"/>
            <a:chExt cx="302034" cy="265660"/>
          </a:xfrm>
        </p:grpSpPr>
        <p:sp>
          <p:nvSpPr>
            <p:cNvPr id="34" name="平行四边形 33"/>
            <p:cNvSpPr/>
            <p:nvPr/>
          </p:nvSpPr>
          <p:spPr>
            <a:xfrm rot="5400000">
              <a:off x="1577976" y="2269030"/>
              <a:ext cx="265659" cy="151017"/>
            </a:xfrm>
            <a:prstGeom prst="parallelogram">
              <a:avLst>
                <a:gd name="adj" fmla="val 91277"/>
              </a:avLst>
            </a:prstGeom>
            <a:solidFill>
              <a:srgbClr val="06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65395"/>
                </a:solidFill>
              </a:endParaRPr>
            </a:p>
          </p:txBody>
        </p:sp>
        <p:sp>
          <p:nvSpPr>
            <p:cNvPr id="35" name="平行四边形 34"/>
            <p:cNvSpPr/>
            <p:nvPr/>
          </p:nvSpPr>
          <p:spPr>
            <a:xfrm rot="16200000" flipV="1">
              <a:off x="1728993" y="2269031"/>
              <a:ext cx="265659" cy="151017"/>
            </a:xfrm>
            <a:prstGeom prst="parallelogram">
              <a:avLst>
                <a:gd name="adj" fmla="val 912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407A"/>
                </a:solidFill>
              </a:endParaRPr>
            </a:p>
          </p:txBody>
        </p:sp>
      </p:grpSp>
      <p:sp>
        <p:nvSpPr>
          <p:cNvPr id="45" name="直角三角形 44"/>
          <p:cNvSpPr/>
          <p:nvPr/>
        </p:nvSpPr>
        <p:spPr>
          <a:xfrm rot="10800000">
            <a:off x="2267252" y="1488222"/>
            <a:ext cx="144507" cy="139775"/>
          </a:xfrm>
          <a:prstGeom prst="rtTriangle">
            <a:avLst/>
          </a:prstGeom>
          <a:solidFill>
            <a:srgbClr val="2B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6466880" y="2497212"/>
            <a:ext cx="2165979" cy="2215991"/>
          </a:xfrm>
          <a:prstGeom prst="rect">
            <a:avLst/>
          </a:prstGeom>
          <a:noFill/>
        </p:spPr>
        <p:txBody>
          <a:bodyPr wrap="none" numCol="1" rtlCol="0">
            <a:spAutoFit/>
          </a:bodyPr>
          <a:lstStyle/>
          <a:p>
            <a:pPr algn="ctr"/>
            <a:r>
              <a:rPr lang="en-US" altLang="zh-CN" sz="13800" b="1" dirty="0" smtClean="0">
                <a:solidFill>
                  <a:srgbClr val="E1E1E1"/>
                </a:solidFill>
                <a:latin typeface="Century Gothic" pitchFamily="34" charset="0"/>
              </a:rPr>
              <a:t>02</a:t>
            </a:r>
            <a:endParaRPr lang="zh-CN" altLang="en-US" sz="13800" b="1" dirty="0" smtClean="0">
              <a:solidFill>
                <a:srgbClr val="E1E1E1"/>
              </a:solidFill>
              <a:latin typeface="Century Gothic" pitchFamily="34" charset="0"/>
            </a:endParaRPr>
          </a:p>
        </p:txBody>
      </p:sp>
      <p:sp>
        <p:nvSpPr>
          <p:cNvPr id="92" name="TextBox 91"/>
          <p:cNvSpPr txBox="1"/>
          <p:nvPr/>
        </p:nvSpPr>
        <p:spPr>
          <a:xfrm>
            <a:off x="2627783" y="1488222"/>
            <a:ext cx="6005075" cy="3361427"/>
          </a:xfrm>
          <a:prstGeom prst="rect">
            <a:avLst/>
          </a:prstGeom>
          <a:noFill/>
        </p:spPr>
        <p:txBody>
          <a:bodyPr wrap="square" lIns="91434" tIns="45717" rIns="91434" bIns="45717" rtlCol="0">
            <a:spAutoFit/>
          </a:bodyPr>
          <a:lstStyle/>
          <a:p>
            <a:pPr marL="171450" indent="-171450" defTabSz="685603">
              <a:lnSpc>
                <a:spcPct val="110000"/>
              </a:lnSpc>
              <a:spcBef>
                <a:spcPts val="600"/>
              </a:spcBef>
              <a:buFont typeface="Wingdings" pitchFamily="2" charset="2"/>
              <a:buChar char="Ø"/>
            </a:pPr>
            <a:r>
              <a:rPr lang="en-US" altLang="zh-CN" sz="1200" dirty="0" smtClean="0">
                <a:solidFill>
                  <a:prstClr val="black"/>
                </a:solidFill>
                <a:ea typeface="Arial Unicode MS" pitchFamily="34" charset="-122"/>
                <a:cs typeface="Arial" pitchFamily="34" charset="0"/>
              </a:rPr>
              <a:t>Guide and assist your C.A.</a:t>
            </a:r>
            <a:r>
              <a:rPr lang="en-US" altLang="zh-CN" sz="1200" baseline="30000" dirty="0" smtClean="0"/>
              <a:t>[</a:t>
            </a:r>
            <a:r>
              <a:rPr lang="en-US" altLang="zh-CN" sz="1200" baseline="30000" dirty="0"/>
              <a:t>1]</a:t>
            </a:r>
            <a:r>
              <a:rPr lang="en-US" altLang="zh-CN" sz="1200" dirty="0">
                <a:solidFill>
                  <a:prstClr val="black"/>
                </a:solidFill>
                <a:ea typeface="Arial Unicode MS" pitchFamily="34" charset="-122"/>
                <a:cs typeface="Arial" pitchFamily="34" charset="0"/>
              </a:rPr>
              <a:t> </a:t>
            </a:r>
            <a:r>
              <a:rPr lang="en-US" altLang="zh-CN" sz="1200" dirty="0" smtClean="0">
                <a:solidFill>
                  <a:prstClr val="black"/>
                </a:solidFill>
                <a:ea typeface="Arial Unicode MS" pitchFamily="34" charset="-122"/>
                <a:cs typeface="Arial" pitchFamily="34" charset="0"/>
              </a:rPr>
              <a:t>to conduct review reports on your production sites and  prepare for other registration materials if needed;</a:t>
            </a:r>
          </a:p>
          <a:p>
            <a:pPr marL="171450" indent="-171450" defTabSz="685603">
              <a:lnSpc>
                <a:spcPct val="110000"/>
              </a:lnSpc>
              <a:spcBef>
                <a:spcPts val="600"/>
              </a:spcBef>
              <a:buFont typeface="Wingdings" pitchFamily="2" charset="2"/>
              <a:buChar char="Ø"/>
            </a:pPr>
            <a:r>
              <a:rPr lang="en-US" altLang="zh-CN" sz="1200" dirty="0">
                <a:solidFill>
                  <a:prstClr val="black"/>
                </a:solidFill>
                <a:ea typeface="Arial Unicode MS" pitchFamily="34" charset="-122"/>
                <a:cs typeface="Arial" pitchFamily="34" charset="0"/>
              </a:rPr>
              <a:t>Keep monitoring GACC’s review process and submit supplement materials if needed</a:t>
            </a:r>
            <a:r>
              <a:rPr lang="en-US" altLang="zh-CN" sz="1200" dirty="0" smtClean="0">
                <a:solidFill>
                  <a:prstClr val="black"/>
                </a:solidFill>
                <a:ea typeface="Arial Unicode MS" pitchFamily="34" charset="-122"/>
                <a:cs typeface="Arial" pitchFamily="34" charset="0"/>
              </a:rPr>
              <a:t>;</a:t>
            </a:r>
          </a:p>
          <a:p>
            <a:pPr marL="171450" indent="-171450" defTabSz="685603">
              <a:lnSpc>
                <a:spcPct val="110000"/>
              </a:lnSpc>
              <a:spcBef>
                <a:spcPts val="600"/>
              </a:spcBef>
              <a:buFont typeface="Wingdings" pitchFamily="2" charset="2"/>
              <a:buChar char="Ø"/>
            </a:pPr>
            <a:r>
              <a:rPr lang="en-US" altLang="zh-CN" sz="1200" dirty="0" smtClean="0">
                <a:solidFill>
                  <a:prstClr val="black"/>
                </a:solidFill>
                <a:ea typeface="Arial Unicode MS" pitchFamily="34" charset="-122"/>
                <a:cs typeface="Arial" pitchFamily="34" charset="0"/>
              </a:rPr>
              <a:t>Guide and assist you to pass GACC’s on-site inspections or video inspections if needed;</a:t>
            </a:r>
          </a:p>
          <a:p>
            <a:pPr marL="171450" indent="-171450" defTabSz="685603">
              <a:lnSpc>
                <a:spcPct val="110000"/>
              </a:lnSpc>
              <a:spcBef>
                <a:spcPts val="600"/>
              </a:spcBef>
              <a:buFont typeface="Wingdings" pitchFamily="2" charset="2"/>
              <a:buChar char="Ø"/>
            </a:pPr>
            <a:r>
              <a:rPr lang="en-US" altLang="zh-CN" sz="1200" dirty="0" smtClean="0">
                <a:solidFill>
                  <a:prstClr val="black"/>
                </a:solidFill>
                <a:ea typeface="Arial Unicode MS" pitchFamily="34" charset="-122"/>
                <a:cs typeface="Arial" pitchFamily="34" charset="0"/>
              </a:rPr>
              <a:t>After the application is approved, we will inform you of the registration number;</a:t>
            </a:r>
          </a:p>
          <a:p>
            <a:pPr algn="dist" defTabSz="685603">
              <a:lnSpc>
                <a:spcPct val="110000"/>
              </a:lnSpc>
              <a:spcBef>
                <a:spcPts val="600"/>
              </a:spcBef>
            </a:pPr>
            <a:r>
              <a:rPr lang="en-US" altLang="zh-CN" sz="1200" dirty="0" smtClean="0">
                <a:solidFill>
                  <a:prstClr val="black"/>
                </a:solidFill>
                <a:ea typeface="Arial Unicode MS" pitchFamily="34" charset="-122"/>
                <a:cs typeface="Arial" pitchFamily="34" charset="0"/>
              </a:rPr>
              <a:t>Our services does not stop by getting the registration number. We aim to provide continuous, integrated services to help clients maintain registration, compliance qualifications and Chinese market </a:t>
            </a:r>
            <a:r>
              <a:rPr lang="en-US" altLang="zh-CN" sz="1200" dirty="0" smtClean="0"/>
              <a:t>competitiveness all through </a:t>
            </a:r>
            <a:r>
              <a:rPr lang="en-US" altLang="zh-CN" sz="1200" b="1" dirty="0" smtClean="0"/>
              <a:t>the 5-10 years </a:t>
            </a:r>
            <a:r>
              <a:rPr lang="en-US" altLang="zh-CN" sz="1200" dirty="0" smtClean="0"/>
              <a:t>service period. Our post-</a:t>
            </a:r>
          </a:p>
          <a:p>
            <a:pPr defTabSz="685603">
              <a:lnSpc>
                <a:spcPct val="110000"/>
              </a:lnSpc>
            </a:pPr>
            <a:r>
              <a:rPr lang="en-US" altLang="zh-CN" sz="1200" dirty="0" smtClean="0"/>
              <a:t>registration services include:</a:t>
            </a:r>
          </a:p>
          <a:p>
            <a:pPr marL="1260000" lvl="2" indent="-180000" defTabSz="685603">
              <a:lnSpc>
                <a:spcPct val="110000"/>
              </a:lnSpc>
              <a:spcBef>
                <a:spcPts val="600"/>
              </a:spcBef>
              <a:buFont typeface="Wingdings" pitchFamily="2" charset="2"/>
              <a:buChar char="Ø"/>
            </a:pPr>
            <a:r>
              <a:rPr lang="en-US" altLang="zh-CN" sz="1200" dirty="0" smtClean="0"/>
              <a:t>Managing and securing your registration accounts;</a:t>
            </a:r>
          </a:p>
          <a:p>
            <a:pPr marL="1260000" lvl="2" indent="-180000" defTabSz="685603">
              <a:lnSpc>
                <a:spcPct val="110000"/>
              </a:lnSpc>
              <a:spcBef>
                <a:spcPts val="600"/>
              </a:spcBef>
              <a:buFont typeface="Wingdings" pitchFamily="2" charset="2"/>
              <a:buChar char="Ø"/>
            </a:pPr>
            <a:r>
              <a:rPr lang="en-US" altLang="zh-CN" sz="1200" dirty="0" smtClean="0"/>
              <a:t>Providing consulting services and training courses to help you better understand Chinese food safety requirements;</a:t>
            </a:r>
          </a:p>
          <a:p>
            <a:pPr marL="1260000" lvl="2" indent="-180000" defTabSz="685603">
              <a:lnSpc>
                <a:spcPct val="110000"/>
              </a:lnSpc>
              <a:spcBef>
                <a:spcPts val="600"/>
              </a:spcBef>
              <a:buFont typeface="Wingdings" pitchFamily="2" charset="2"/>
              <a:buChar char="Ø"/>
            </a:pPr>
            <a:r>
              <a:rPr lang="en-US" altLang="zh-CN" sz="1200" dirty="0" smtClean="0"/>
              <a:t>Analyzing potential trade risks, etc.</a:t>
            </a:r>
          </a:p>
        </p:txBody>
      </p:sp>
      <p:sp>
        <p:nvSpPr>
          <p:cNvPr id="37" name="TextBox 36"/>
          <p:cNvSpPr txBox="1"/>
          <p:nvPr/>
        </p:nvSpPr>
        <p:spPr>
          <a:xfrm>
            <a:off x="4932040" y="4758412"/>
            <a:ext cx="3813014" cy="261610"/>
          </a:xfrm>
          <a:prstGeom prst="rect">
            <a:avLst/>
          </a:prstGeom>
          <a:noFill/>
        </p:spPr>
        <p:txBody>
          <a:bodyPr wrap="square" numCol="1" rtlCol="0">
            <a:spAutoFit/>
          </a:bodyPr>
          <a:lstStyle/>
          <a:p>
            <a:pPr algn="r"/>
            <a:r>
              <a:rPr lang="en-US" altLang="zh-CN" sz="1100" i="1" dirty="0" smtClean="0"/>
              <a:t>[1] ‘C.A.’ stands for ‘competent authority’</a:t>
            </a:r>
            <a:endParaRPr lang="zh-CN" altLang="en-US" sz="1100" i="1" dirty="0" smtClean="0"/>
          </a:p>
        </p:txBody>
      </p:sp>
      <p:pic>
        <p:nvPicPr>
          <p:cNvPr id="5125"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8790" y="3798209"/>
            <a:ext cx="1008112" cy="78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矩形 41"/>
          <p:cNvSpPr/>
          <p:nvPr/>
        </p:nvSpPr>
        <p:spPr>
          <a:xfrm>
            <a:off x="4139952" y="1649859"/>
            <a:ext cx="2551890" cy="2094419"/>
          </a:xfrm>
          <a:prstGeom prst="rect">
            <a:avLst/>
          </a:prstGeom>
          <a:blipFill dpi="0" rotWithShape="1">
            <a:blip r:embed="rId6">
              <a:alphaModFix amt="15000"/>
            </a:blip>
            <a:srcRect/>
            <a:stretch>
              <a:fillRect l="-132549" t="-87799" r="-129609" b="-143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170695" y="3867894"/>
            <a:ext cx="419626" cy="4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27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square" numCol="1" rtlCol="0">
        <a:spAutoFit/>
      </a:bodyPr>
      <a:lstStyle>
        <a:defPPr marL="171450" indent="-171450">
          <a:buFont typeface="Arial" pitchFamily="34" charset="0"/>
          <a:buChar char="•"/>
          <a:defRPr sz="1100" dirty="0" smtClean="0"/>
        </a:defPPr>
      </a:lstStyle>
    </a:txDef>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square" numCol="1" rtlCol="0">
        <a:spAutoFit/>
      </a:bodyPr>
      <a:lstStyle>
        <a:defPPr marL="171450" indent="-171450">
          <a:buFont typeface="Arial" pitchFamily="34" charset="0"/>
          <a:buChar char="•"/>
          <a:defRPr sz="1100" dirty="0" smtClean="0"/>
        </a:defPPr>
      </a:lstStyle>
    </a:txDef>
  </a:objectDefaults>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square" numCol="1" rtlCol="0">
        <a:spAutoFit/>
      </a:bodyPr>
      <a:lstStyle>
        <a:defPPr marL="171450" indent="-171450">
          <a:buFont typeface="Arial" pitchFamily="34" charset="0"/>
          <a:buChar char="•"/>
          <a:defRPr sz="1100" dirty="0" smtClean="0"/>
        </a:defPPr>
      </a:lstStyle>
    </a:txDef>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1198</TotalTime>
  <Words>1950</Words>
  <Application>Microsoft Office PowerPoint</Application>
  <PresentationFormat>全屏显示(16:9)</PresentationFormat>
  <Paragraphs>151</Paragraphs>
  <Slides>17</Slides>
  <Notes>8</Notes>
  <HiddenSlides>0</HiddenSlides>
  <MMClips>0</MMClips>
  <ScaleCrop>false</ScaleCrop>
  <HeadingPairs>
    <vt:vector size="4" baseType="variant">
      <vt:variant>
        <vt:lpstr>主题</vt:lpstr>
      </vt:variant>
      <vt:variant>
        <vt:i4>4</vt:i4>
      </vt:variant>
      <vt:variant>
        <vt:lpstr>幻灯片标题</vt:lpstr>
      </vt:variant>
      <vt:variant>
        <vt:i4>17</vt:i4>
      </vt:variant>
    </vt:vector>
  </HeadingPairs>
  <TitlesOfParts>
    <vt:vector size="21" baseType="lpstr">
      <vt:lpstr>Office 主题​​</vt:lpstr>
      <vt:lpstr>1_Office 主题​​</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1.公司介绍</dc:title>
  <dc:creator>Administrator</dc:creator>
  <cp:lastModifiedBy>admin</cp:lastModifiedBy>
  <cp:revision>106</cp:revision>
  <dcterms:created xsi:type="dcterms:W3CDTF">2022-01-05T05:12:43Z</dcterms:created>
  <dcterms:modified xsi:type="dcterms:W3CDTF">2022-05-11T10:52:40Z</dcterms:modified>
</cp:coreProperties>
</file>